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81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8" r:id="rId4"/>
    <p:sldId id="267" r:id="rId5"/>
    <p:sldId id="257" r:id="rId6"/>
    <p:sldId id="276" r:id="rId7"/>
    <p:sldId id="288" r:id="rId8"/>
    <p:sldId id="289" r:id="rId9"/>
    <p:sldId id="285" r:id="rId10"/>
    <p:sldId id="28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5"/>
    <p:restoredTop sz="94607"/>
  </p:normalViewPr>
  <p:slideViewPr>
    <p:cSldViewPr>
      <p:cViewPr>
        <p:scale>
          <a:sx n="112" d="100"/>
          <a:sy n="112" d="100"/>
        </p:scale>
        <p:origin x="158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4538E31-963B-AAAD-FC04-294E1C0412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779C0D0-89DE-8C7C-39A7-49B7F0B523A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AB0A3A20-0788-CD0D-8932-70376040B62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F3E65541-9189-7DC8-CAE8-35D7B6E186B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7380C2-437A-5443-B1B7-8028B1E3D6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2D6F14D-DE84-E56C-06DA-0B62847AF1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D281A57-FFB5-079E-602F-D0E000DEF6A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3FF9ACAF-E326-8CAD-4B03-D46D4F99E3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49C133BD-E32D-28D2-F881-C370DFAC3A5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D39B2121-0119-993C-6138-96F08F3FAD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193EEA98-42B4-C949-8E65-15FDC1989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505EA9E-019A-5D4A-9E17-CA92E9A611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A73B21EE-3F8D-09C8-C141-0C09D7AD51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8CB2C76-1932-AC49-9259-583BCDD0AD8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1026">
            <a:extLst>
              <a:ext uri="{FF2B5EF4-FFF2-40B4-BE49-F238E27FC236}">
                <a16:creationId xmlns:a16="http://schemas.microsoft.com/office/drawing/2014/main" id="{FE90F77A-DDE6-7072-D635-A4BFCD0F32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1027">
            <a:extLst>
              <a:ext uri="{FF2B5EF4-FFF2-40B4-BE49-F238E27FC236}">
                <a16:creationId xmlns:a16="http://schemas.microsoft.com/office/drawing/2014/main" id="{16DDDB80-6C55-3AAF-E0C2-A4E817B0D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5B260957-76F5-ECE0-37AC-386A653D3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640E82-729F-7D47-A146-5B6C9978187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8607FD4-C10C-167D-C24E-6B6551783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0633FAB-8F73-86D8-CEDB-0B2D956B4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Hold harmless for last years MTN</a:t>
            </a: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86CECA4F-3E48-1622-6B93-8734A2FE8D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3D9F10-C0AC-BF45-8FCC-3A4121A8488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2BA990E1-034D-52C9-4FE7-617B0B6F0C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883B02C-94CC-86E3-783E-22C06691E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Rounding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E76C3-934F-623F-6E95-1D6017C54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24BCD-D4F8-8CD9-2F6F-079276E6E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80F56-B206-E02F-E7B5-039DE7B3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90FF0-13AF-AD4F-8EBC-6309D1461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9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360FF-5727-205C-FD09-AF192141F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927B2-E758-69B4-05D8-26F8F4C54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B8A54-28FC-8B57-CB12-2E3C1F782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B30-8A33-8D45-B24A-6F1BB2920F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033AE-BD5B-2932-55CF-F8154B5F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B160B-2710-0793-CCF8-67B966E3D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A50B1-DC01-7D19-7F7E-08CFE6541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2A83-E1B0-7541-A3B6-6EAA3A72F3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80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2591E-5A3F-011E-BEBD-9A88E4BCF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7001F-E0E6-6E11-A2A1-B9D7829C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5CA8C-1C57-27D6-BA13-93900758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9421C-6BCB-264A-AB4F-EFADC588D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9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778CA-6739-BD5D-FB22-91F8A542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675BA-3BC2-C95A-D3AC-C0A75983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206B1-B5CF-7A2B-BC3A-D88A99114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5F6B2-6393-F94C-B546-0ED3A8E77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53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8ACD243-C385-C6C6-93DD-CC44AD3B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7C37E2-4339-FF45-1022-8390F864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B649A1-EB5E-8A28-CB9B-83FC6BE6E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A2019-9C69-E846-8F84-8005332460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22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1A9EA2F-1D2C-4717-57C2-12A30AEA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803882-58C4-346F-79B3-494E5AB5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4742204-0D25-A83A-3480-9D64EA0A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930A8-0AF4-4C46-820E-1404AF51A3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02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15FF8C1-40D5-2BB7-9136-4ED95DEE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94049F4-0B97-F626-6E72-9FE30C2C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8345CA-207C-103E-A684-35C79EBE6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B12C8-1467-7849-B820-FB793896C5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55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3BA43D6-A407-B02B-0352-9038B585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DCC8B9E-626C-E90B-3585-B6EB2263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0710E2-2385-33DF-6311-A02798EF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ACA4F-1DE0-6B41-A4D0-842A1ADA6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7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02D890-A927-3C64-A19F-09E542369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0223A1-88EF-A981-5445-8A3E1A6A4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97414D-B1B2-9441-5A04-86C01586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97FFB-FA30-AF46-9DE0-88D0E60290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512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9FB05F-81E5-0852-0E21-F7602D957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FB70F1-0DE7-14E3-6CD5-B586263B3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DBA977-C1D5-0015-648C-DB97AA0E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8ED3E-FF20-6045-B922-8DFD8247C4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68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7E7D191-9375-A526-108E-09634525E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835E476-7DBE-3C49-1BA5-336F7569A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7BEFF-4A03-37D3-3EE7-1E2BF0404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8390C-D1ED-BE4E-ED2B-2686E6385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3ADB-5324-78BE-2961-98D45150B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7371E5F-4FF4-1C4C-AF0A-15665DA289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4" r:id="rId1"/>
    <p:sldLayoutId id="2147484815" r:id="rId2"/>
    <p:sldLayoutId id="2147484816" r:id="rId3"/>
    <p:sldLayoutId id="2147484817" r:id="rId4"/>
    <p:sldLayoutId id="2147484818" r:id="rId5"/>
    <p:sldLayoutId id="2147484819" r:id="rId6"/>
    <p:sldLayoutId id="2147484820" r:id="rId7"/>
    <p:sldLayoutId id="2147484821" r:id="rId8"/>
    <p:sldLayoutId id="2147484822" r:id="rId9"/>
    <p:sldLayoutId id="2147484823" r:id="rId10"/>
    <p:sldLayoutId id="214748482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A silhouette of a person riding a horse&#10;&#10;Description automatically generated with medium confidence">
            <a:extLst>
              <a:ext uri="{FF2B5EF4-FFF2-40B4-BE49-F238E27FC236}">
                <a16:creationId xmlns:a16="http://schemas.microsoft.com/office/drawing/2014/main" id="{C18EA7A3-AE1F-3E50-FA13-8405E1033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362200"/>
            <a:ext cx="4782344" cy="4782344"/>
          </a:xfrm>
          <a:prstGeom prst="rect">
            <a:avLst/>
          </a:prstGeom>
          <a:noFill/>
          <a:ln>
            <a:noFill/>
          </a:ln>
          <a:effectLst>
            <a:glow>
              <a:schemeClr val="accent1">
                <a:alpha val="43000"/>
              </a:schemeClr>
            </a:glow>
            <a:outerShdw blurRad="50800" dir="4740000" algn="ctr" rotWithShape="0">
              <a:srgbClr val="000000">
                <a:alpha val="58811"/>
              </a:srgbClr>
            </a:outerShdw>
            <a:softEdge rad="1270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1E7661D8-9DB0-57F5-6069-69C7C9A8551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624513"/>
            <a:ext cx="3429000" cy="1233487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Prepared by 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Greg London 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Bryson ISD Superintendent</a:t>
            </a: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112BA194-A359-6DEE-B524-768499CD44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8686800" cy="3992563"/>
          </a:xfrm>
        </p:spPr>
        <p:txBody>
          <a:bodyPr/>
          <a:lstStyle/>
          <a:p>
            <a:pPr eaLnBrk="1" hangingPunct="1"/>
            <a:br>
              <a:rPr lang="en-US" altLang="en-US" sz="7200" b="1" dirty="0">
                <a:solidFill>
                  <a:srgbClr val="0070C0"/>
                </a:solidFill>
              </a:rPr>
            </a:br>
            <a:br>
              <a:rPr lang="en-US" altLang="en-US" sz="7200" b="1" dirty="0">
                <a:solidFill>
                  <a:srgbClr val="0070C0"/>
                </a:solidFill>
              </a:rPr>
            </a:br>
            <a:r>
              <a:rPr lang="en-US" altLang="en-US" sz="7200" b="1" dirty="0">
                <a:solidFill>
                  <a:srgbClr val="FFFF00"/>
                </a:solidFill>
                <a:latin typeface="Algerian" pitchFamily="82" charset="77"/>
                <a:cs typeface="Abadi" panose="020F0502020204030204" pitchFamily="34" charset="0"/>
              </a:rPr>
              <a:t>BRYSON ISD </a:t>
            </a:r>
            <a:br>
              <a:rPr lang="en-US" altLang="en-US" sz="7200" b="1" dirty="0">
                <a:solidFill>
                  <a:srgbClr val="FFFF00"/>
                </a:solidFill>
                <a:latin typeface="Algerian" pitchFamily="82" charset="77"/>
                <a:cs typeface="Abadi" panose="020F0502020204030204" pitchFamily="34" charset="0"/>
              </a:rPr>
            </a:br>
            <a:r>
              <a:rPr lang="en-US" altLang="en-US" sz="7200" b="1" dirty="0">
                <a:solidFill>
                  <a:srgbClr val="FFFF00"/>
                </a:solidFill>
                <a:latin typeface="Algerian" pitchFamily="82" charset="77"/>
                <a:cs typeface="Abadi" panose="020F0502020204030204" pitchFamily="34" charset="0"/>
              </a:rPr>
              <a:t>2022-2023</a:t>
            </a:r>
            <a:br>
              <a:rPr lang="en-US" altLang="en-US" sz="7200" b="1" dirty="0">
                <a:solidFill>
                  <a:srgbClr val="FFFF00"/>
                </a:solidFill>
                <a:latin typeface="Algerian" pitchFamily="82" charset="77"/>
                <a:cs typeface="Abadi" panose="020F0502020204030204" pitchFamily="34" charset="0"/>
              </a:rPr>
            </a:br>
            <a:r>
              <a:rPr lang="en-US" altLang="en-US" sz="7200" b="1" dirty="0">
                <a:solidFill>
                  <a:srgbClr val="FFFF00"/>
                </a:solidFill>
                <a:latin typeface="Algerian" pitchFamily="82" charset="77"/>
                <a:cs typeface="Abadi" panose="020F0502020204030204" pitchFamily="34" charset="0"/>
              </a:rPr>
              <a:t>Proposed Budget</a:t>
            </a:r>
            <a:br>
              <a:rPr lang="en-US" altLang="en-US" sz="7200" dirty="0">
                <a:solidFill>
                  <a:srgbClr val="FFFF00"/>
                </a:solidFill>
              </a:rPr>
            </a:br>
            <a:endParaRPr lang="en-US" altLang="en-US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4BEAE524-8745-3AFC-1F61-134056CB9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/>
              <a:t>Fund 599</a:t>
            </a:r>
          </a:p>
        </p:txBody>
      </p:sp>
      <p:pic>
        <p:nvPicPr>
          <p:cNvPr id="4" name="Picture 3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693ECBC5-83A0-9D5C-9582-6763A107B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006600"/>
            <a:ext cx="7886700" cy="45066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6613DA9D-2CD5-8701-A4D1-22E57B0B1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Property Values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2646E6E1-D4F9-CC2A-46A6-8AF5D690AE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altLang="en-US" sz="2400" dirty="0"/>
              <a:t>M&amp;O certified property values comparison.</a:t>
            </a:r>
          </a:p>
          <a:p>
            <a:pPr lvl="1" eaLnBrk="1" hangingPunct="1">
              <a:defRPr/>
            </a:pPr>
            <a:r>
              <a:rPr lang="en-US" altLang="en-US" sz="2400" dirty="0"/>
              <a:t>19-20 	$ 167,710,988</a:t>
            </a:r>
          </a:p>
          <a:p>
            <a:pPr lvl="1" eaLnBrk="1" hangingPunct="1">
              <a:defRPr/>
            </a:pPr>
            <a:r>
              <a:rPr lang="en-US" altLang="en-US" sz="2400" dirty="0"/>
              <a:t>20-21	$ 153,218,048</a:t>
            </a:r>
          </a:p>
          <a:p>
            <a:pPr lvl="1" eaLnBrk="1" hangingPunct="1">
              <a:defRPr/>
            </a:pPr>
            <a:r>
              <a:rPr lang="en-US" altLang="en-US" sz="2400" dirty="0">
                <a:highlight>
                  <a:srgbClr val="FFFF00"/>
                </a:highlight>
              </a:rPr>
              <a:t>21-22  $ 193,703,321	</a:t>
            </a:r>
          </a:p>
          <a:p>
            <a:pPr lvl="1" eaLnBrk="1" hangingPunct="1">
              <a:defRPr/>
            </a:pPr>
            <a:r>
              <a:rPr lang="en-US" altLang="en-US" sz="2400" dirty="0">
                <a:highlight>
                  <a:srgbClr val="FFFF00"/>
                </a:highlight>
              </a:rPr>
              <a:t>22-23  $ 197,685,097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 </a:t>
            </a:r>
          </a:p>
          <a:p>
            <a:pPr eaLnBrk="1" hangingPunct="1">
              <a:defRPr/>
            </a:pPr>
            <a:r>
              <a:rPr lang="en-US" altLang="en-US" sz="2400" dirty="0"/>
              <a:t>I&amp;S certified property values comparison.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sz="2400" dirty="0"/>
              <a:t>19-20 	$ 235,074,048 </a:t>
            </a:r>
          </a:p>
          <a:p>
            <a:pPr lvl="1" eaLnBrk="1" hangingPunct="1">
              <a:defRPr/>
            </a:pPr>
            <a:r>
              <a:rPr lang="en-US" altLang="en-US" sz="2400" dirty="0"/>
              <a:t>20-21	$ 219,686,050 	</a:t>
            </a:r>
          </a:p>
          <a:p>
            <a:pPr lvl="1" eaLnBrk="1" hangingPunct="1">
              <a:defRPr/>
            </a:pPr>
            <a:r>
              <a:rPr lang="en-US" altLang="en-US" sz="2400" dirty="0">
                <a:highlight>
                  <a:srgbClr val="FFFF00"/>
                </a:highlight>
              </a:rPr>
              <a:t>21-22	$ 193,703,321</a:t>
            </a:r>
          </a:p>
          <a:p>
            <a:pPr lvl="1" eaLnBrk="1" hangingPunct="1">
              <a:defRPr/>
            </a:pPr>
            <a:r>
              <a:rPr lang="en-US" altLang="en-US" sz="2400" dirty="0">
                <a:highlight>
                  <a:srgbClr val="FFFF00"/>
                </a:highlight>
              </a:rPr>
              <a:t>22-23 $ 197,685,097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57C017A-5A0A-91B7-BCE8-5ACF8E21D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708025"/>
            <a:ext cx="7793037" cy="1052513"/>
          </a:xfrm>
        </p:spPr>
        <p:txBody>
          <a:bodyPr/>
          <a:lstStyle/>
          <a:p>
            <a:pPr eaLnBrk="1" hangingPunct="1"/>
            <a:r>
              <a:rPr lang="en-US" altLang="en-US" sz="4000"/>
              <a:t>Factors Affecting Finances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16EEF0A-5C41-F7CA-33EF-02FF64020C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altLang="en-US" sz="2000" dirty="0"/>
              <a:t>Wind Farms are now taxed the same for the M&amp;O rate and I&amp;S rate. </a:t>
            </a:r>
          </a:p>
          <a:p>
            <a:pPr eaLnBrk="1" hangingPunct="1"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dirty="0"/>
              <a:t>Senate Wind Ch. 313 agreement benefits the school district have ended.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b="1" dirty="0"/>
              <a:t>District enrollment is 258 (Budget was built on RADA of 234)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>
              <a:highlight>
                <a:srgbClr val="FFFF00"/>
              </a:highlight>
            </a:endParaRPr>
          </a:p>
          <a:p>
            <a:pPr eaLnBrk="1" hangingPunct="1">
              <a:defRPr/>
            </a:pPr>
            <a:r>
              <a:rPr lang="en-US" altLang="en-US" sz="2000" dirty="0"/>
              <a:t>State will fund us on current year values.  </a:t>
            </a:r>
          </a:p>
          <a:p>
            <a:pPr marL="0" indent="0" eaLnBrk="1" hangingPunct="1">
              <a:buNone/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b="1" dirty="0"/>
              <a:t>Interest on fund balance money was at .151% in July and .2% in August. 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BF8DF815-8B95-495D-0494-930751A23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Goals of Budget Process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DEAF3EE9-B173-1C30-3DCC-9CDFF43D07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Provide High Quality School for Children of the Community.</a:t>
            </a:r>
          </a:p>
          <a:p>
            <a:pPr eaLnBrk="1" hangingPunct="1"/>
            <a:r>
              <a:rPr lang="en-US" altLang="en-US" sz="2800" dirty="0"/>
              <a:t>Fairness and Responsibility to Taxpayers</a:t>
            </a:r>
          </a:p>
          <a:p>
            <a:pPr eaLnBrk="1" hangingPunct="1"/>
            <a:r>
              <a:rPr lang="en-US" altLang="en-US" sz="2800" dirty="0"/>
              <a:t>Maximize Available State Aid </a:t>
            </a:r>
          </a:p>
          <a:p>
            <a:pPr eaLnBrk="1" hangingPunct="1"/>
            <a:r>
              <a:rPr lang="en-US" altLang="en-US" sz="2800" dirty="0"/>
              <a:t>Ensure Future Financial Health of District</a:t>
            </a:r>
          </a:p>
          <a:p>
            <a:pPr eaLnBrk="1" hangingPunct="1"/>
            <a:r>
              <a:rPr lang="en-US" altLang="en-US" sz="2800" dirty="0"/>
              <a:t>Retain High Quality personnel</a:t>
            </a:r>
          </a:p>
          <a:p>
            <a:pPr eaLnBrk="1" hangingPunct="1"/>
            <a:r>
              <a:rPr lang="en-US" altLang="en-US" sz="2800" dirty="0"/>
              <a:t>Work toward a balanced budget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3CCB1371-2916-DFE5-3FB9-3CA0F489D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pPr eaLnBrk="1" hangingPunct="1"/>
            <a:r>
              <a:rPr lang="en-US" altLang="en-US"/>
              <a:t>Property Taxes are Determined By: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7E1B48BB-39FE-606F-2486-01BEA345C1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altLang="en-US" dirty="0"/>
              <a:t>Local Property Values</a:t>
            </a:r>
          </a:p>
          <a:p>
            <a:pPr eaLnBrk="1" hangingPunct="1">
              <a:defRPr/>
            </a:pPr>
            <a:r>
              <a:rPr lang="en-US" altLang="en-US" dirty="0"/>
              <a:t>State Laws – M&amp;O tax rate compression this biennium due to the passage of HB3 is .96340 (2021-2022 rate was .96640)</a:t>
            </a:r>
          </a:p>
          <a:p>
            <a:pPr eaLnBrk="1" hangingPunct="1">
              <a:defRPr/>
            </a:pPr>
            <a:r>
              <a:rPr lang="en-US" altLang="en-US" dirty="0"/>
              <a:t>District Tax Rate – Effort (we have highest M&amp;O rate possible without a Tax Ratification Election)</a:t>
            </a:r>
          </a:p>
          <a:p>
            <a:pPr eaLnBrk="1" hangingPunct="1">
              <a:defRPr/>
            </a:pPr>
            <a:r>
              <a:rPr lang="en-US" altLang="en-US" dirty="0"/>
              <a:t>Bonded Debt; I&amp;S tax rate is .44</a:t>
            </a:r>
          </a:p>
          <a:p>
            <a:pPr eaLnBrk="1" hangingPunct="1">
              <a:defRPr/>
            </a:pPr>
            <a:r>
              <a:rPr lang="en-US" altLang="en-US" b="1" dirty="0"/>
              <a:t>Total tax rate is 1.38410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BBA2A2-DB10-05EF-5CE7-6EF6D095CA51}"/>
              </a:ext>
            </a:extLst>
          </p:cNvPr>
          <p:cNvSpPr/>
          <p:nvPr/>
        </p:nvSpPr>
        <p:spPr>
          <a:xfrm>
            <a:off x="228600" y="1676400"/>
            <a:ext cx="8458200" cy="3027329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/>
          </a:p>
        </p:txBody>
      </p:sp>
      <p:pic>
        <p:nvPicPr>
          <p:cNvPr id="5" name="Content Placeholder 4" descr="Table&#10;&#10;Description automatically generated with medium confidence">
            <a:extLst>
              <a:ext uri="{FF2B5EF4-FFF2-40B4-BE49-F238E27FC236}">
                <a16:creationId xmlns:a16="http://schemas.microsoft.com/office/drawing/2014/main" id="{F143E0E9-0BE2-C9BA-E517-EAAC0C93DF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81" y="1676400"/>
            <a:ext cx="7940919" cy="302732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52D5C5F9-D4DC-7970-DD1A-25B62B54C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/>
              <a:t>Fund 199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913816F-E837-E518-0273-A1F84A66DB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613804"/>
              </p:ext>
            </p:extLst>
          </p:nvPr>
        </p:nvGraphicFramePr>
        <p:xfrm>
          <a:off x="357188" y="1449388"/>
          <a:ext cx="11530012" cy="540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036300" imgH="4305300" progId="Excel.Sheet.8">
                  <p:embed/>
                </p:oleObj>
              </mc:Choice>
              <mc:Fallback>
                <p:oleObj name="Worksheet" r:id="rId2" imgW="11036300" imgH="4305300" progId="Excel.Sheet.8">
                  <p:embed/>
                  <p:pic>
                    <p:nvPicPr>
                      <p:cNvPr id="25602" name="Object 3">
                        <a:extLst>
                          <a:ext uri="{FF2B5EF4-FFF2-40B4-BE49-F238E27FC236}">
                            <a16:creationId xmlns:a16="http://schemas.microsoft.com/office/drawing/2014/main" id="{76123831-1011-4F33-A1C2-0312DE1FA2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449388"/>
                        <a:ext cx="11530012" cy="540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hematic&#10;&#10;Description automatically generated">
            <a:extLst>
              <a:ext uri="{FF2B5EF4-FFF2-40B4-BE49-F238E27FC236}">
                <a16:creationId xmlns:a16="http://schemas.microsoft.com/office/drawing/2014/main" id="{D0F4EFF1-6BD7-8CA3-D020-EC008DC63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614" y="0"/>
            <a:ext cx="442077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B686E9F9-1BE4-E77E-AC1D-B673829CC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/>
              <a:t>Fund 240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2B7AAEB-D0DC-C523-CD92-084F5DC3B5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319518"/>
              </p:ext>
            </p:extLst>
          </p:nvPr>
        </p:nvGraphicFramePr>
        <p:xfrm>
          <a:off x="917575" y="1524000"/>
          <a:ext cx="616902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136900" imgH="2654300" progId="Excel.Sheet.8">
                  <p:embed/>
                </p:oleObj>
              </mc:Choice>
              <mc:Fallback>
                <p:oleObj name="Worksheet" r:id="rId2" imgW="3136900" imgH="2654300" progId="Excel.Sheet.8">
                  <p:embed/>
                  <p:pic>
                    <p:nvPicPr>
                      <p:cNvPr id="27650" name="Object 3">
                        <a:extLst>
                          <a:ext uri="{FF2B5EF4-FFF2-40B4-BE49-F238E27FC236}">
                            <a16:creationId xmlns:a16="http://schemas.microsoft.com/office/drawing/2014/main" id="{F54572C3-F908-B421-450B-6C05E8C7DC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1524000"/>
                        <a:ext cx="6169025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6548</TotalTime>
  <Words>269</Words>
  <Application>Microsoft Macintosh PowerPoint</Application>
  <PresentationFormat>On-screen Show (4:3)</PresentationFormat>
  <Paragraphs>52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Algerian</vt:lpstr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Worksheet</vt:lpstr>
      <vt:lpstr>  BRYSON ISD  2022-2023 Proposed Budget </vt:lpstr>
      <vt:lpstr>Property Values</vt:lpstr>
      <vt:lpstr>Factors Affecting Finances</vt:lpstr>
      <vt:lpstr>Goals of Budget Process</vt:lpstr>
      <vt:lpstr>Property Taxes are Determined By:</vt:lpstr>
      <vt:lpstr>PowerPoint Presentation</vt:lpstr>
      <vt:lpstr>Fund 199</vt:lpstr>
      <vt:lpstr>PowerPoint Presentation</vt:lpstr>
      <vt:lpstr>Fund 240</vt:lpstr>
      <vt:lpstr>Fund 599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Roads ISD</dc:title>
  <dc:creator>Chuck Holt</dc:creator>
  <cp:lastModifiedBy>Greg London</cp:lastModifiedBy>
  <cp:revision>280</cp:revision>
  <cp:lastPrinted>2019-08-27T19:48:41Z</cp:lastPrinted>
  <dcterms:created xsi:type="dcterms:W3CDTF">2002-08-28T20:03:12Z</dcterms:created>
  <dcterms:modified xsi:type="dcterms:W3CDTF">2022-08-30T01:38:28Z</dcterms:modified>
</cp:coreProperties>
</file>