
<file path=[Content_Types].xml><?xml version="1.0" encoding="utf-8"?>
<Types xmlns="http://schemas.openxmlformats.org/package/2006/content-types">
  <Override PartName="/ppt/slideMasters/slideMaster3.xml" ContentType="application/vnd.openxmlformats-officedocument.presentationml.slideMaster+xml"/>
  <Override PartName="/ppt/slideLayouts/slideLayout39.xml" ContentType="application/vnd.openxmlformats-officedocument.presentationml.slideLayout+xml"/>
  <Override PartName="/ppt/slideLayouts/slideLayout57.xml" ContentType="application/vnd.openxmlformats-officedocument.presentationml.slideLayout+xml"/>
  <Override PartName="/ppt/theme/theme5.xml" ContentType="application/vnd.openxmlformats-officedocument.them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slideLayouts/slideLayout37.xml" ContentType="application/vnd.openxmlformats-officedocument.presentationml.slideLayout+xml"/>
  <Override PartName="/ppt/theme/theme3.xml" ContentType="application/vnd.openxmlformats-officedocument.theme+xml"/>
  <Override PartName="/ppt/slideLayouts/slideLayout46.xml" ContentType="application/vnd.openxmlformats-officedocument.presentationml.slideLayout+xml"/>
  <Override PartName="/ppt/slideLayouts/slideLayout55.xml" ContentType="application/vnd.openxmlformats-officedocument.presentationml.slideLayout+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35.xml" ContentType="application/vnd.openxmlformats-officedocument.presentationml.slideLayout+xml"/>
  <Override PartName="/ppt/slideLayouts/slideLayout44.xml" ContentType="application/vnd.openxmlformats-officedocument.presentationml.slideLayout+xml"/>
  <Override PartName="/ppt/slideLayouts/slideLayout53.xml" ContentType="application/vnd.openxmlformats-officedocument.presentationml.slideLayout+xml"/>
  <Default Extension="rels" ContentType="application/vnd.openxmlformats-package.relationships+xml"/>
  <Default Extension="xml" ContentType="application/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Layouts/slideLayout33.xml" ContentType="application/vnd.openxmlformats-officedocument.presentationml.slideLayout+xml"/>
  <Override PartName="/ppt/slideLayouts/slideLayout42.xml" ContentType="application/vnd.openxmlformats-officedocument.presentationml.slideLayout+xml"/>
  <Override PartName="/ppt/slideLayouts/slideLayout51.xml" ContentType="application/vnd.openxmlformats-officedocument.presentationml.slideLayout+xml"/>
  <Override PartName="/ppt/slideLayouts/slideLayout60.xml" ContentType="application/vnd.openxmlformats-officedocument.presentationml.slideLayout+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slideLayouts/slideLayout40.xml" ContentType="application/vnd.openxmlformats-officedocument.presentationml.slideLayout+xml"/>
  <Override PartName="/ppt/notesSlides/notesSlide9.xml" ContentType="application/vnd.openxmlformats-officedocument.presentationml.notesSlide+xml"/>
  <Override PartName="/ppt/notesSlides/notesSlide7.xml" ContentType="application/vnd.openxmlformats-officedocument.presentationml.notesSlide+xml"/>
  <Override PartName="/ppt/slideMasters/slideMaster4.xml" ContentType="application/vnd.openxmlformats-officedocument.presentationml.slideMaster+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slideLayouts/slideLayout38.xml" ContentType="application/vnd.openxmlformats-officedocument.presentationml.slideLayout+xml"/>
  <Override PartName="/ppt/slideLayouts/slideLayout49.xml" ContentType="application/vnd.openxmlformats-officedocument.presentationml.slideLayout+xml"/>
  <Override PartName="/ppt/slideLayouts/slideLayout58.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slideLayouts/slideLayout36.xml" ContentType="application/vnd.openxmlformats-officedocument.presentationml.slideLayout+xml"/>
  <Override PartName="/ppt/slideLayouts/slideLayout45.xml" ContentType="application/vnd.openxmlformats-officedocument.presentationml.slideLayout+xml"/>
  <Override PartName="/ppt/slideLayouts/slideLayout47.xml" ContentType="application/vnd.openxmlformats-officedocument.presentationml.slideLayout+xml"/>
  <Override PartName="/ppt/slideLayouts/slideLayout56.xml" ContentType="application/vnd.openxmlformats-officedocument.presentationml.slideLayout+xml"/>
  <Override PartName="/ppt/slides/slide1.xml" ContentType="application/vnd.openxmlformats-officedocument.presentationml.slide+xml"/>
  <Override PartName="/ppt/slideLayouts/slideLayout3.xml" ContentType="application/vnd.openxmlformats-officedocument.presentationml.slideLayout+xml"/>
  <Default Extension="jpeg" ContentType="image/jpeg"/>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slideLayouts/slideLayout34.xml" ContentType="application/vnd.openxmlformats-officedocument.presentationml.slideLayout+xml"/>
  <Override PartName="/ppt/slideLayouts/slideLayout43.xml" ContentType="application/vnd.openxmlformats-officedocument.presentationml.slideLayout+xml"/>
  <Override PartName="/ppt/slideLayouts/slideLayout54.xml" ContentType="application/vnd.openxmlformats-officedocument.presentationml.slideLayout+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ppt/slideLayouts/slideLayout41.xml" ContentType="application/vnd.openxmlformats-officedocument.presentationml.slideLayout+xml"/>
  <Override PartName="/ppt/slideLayouts/slideLayout52.xml" ContentType="application/vnd.openxmlformats-officedocument.presentationml.slideLayout+xml"/>
  <Override PartName="/docProps/app.xml" ContentType="application/vnd.openxmlformats-officedocument.extended-properties+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50.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Layouts/slideLayout5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Layouts/slideLayout48.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5" r:id="rId2"/>
    <p:sldMasterId id="2147483694" r:id="rId3"/>
    <p:sldMasterId id="2147483708" r:id="rId4"/>
  </p:sldMasterIdLst>
  <p:notesMasterIdLst>
    <p:notesMasterId r:id="rId14"/>
  </p:notesMasterIdLst>
  <p:sldIdLst>
    <p:sldId id="258" r:id="rId5"/>
    <p:sldId id="259" r:id="rId6"/>
    <p:sldId id="260" r:id="rId7"/>
    <p:sldId id="261" r:id="rId8"/>
    <p:sldId id="262" r:id="rId9"/>
    <p:sldId id="263" r:id="rId10"/>
    <p:sldId id="264" r:id="rId11"/>
    <p:sldId id="265" r:id="rId12"/>
    <p:sldId id="266" r:id="rId13"/>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630" y="-96"/>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ableStyles" Target="tableStyles.xml"/><Relationship Id="rId3" Type="http://schemas.openxmlformats.org/officeDocument/2006/relationships/slideMaster" Target="slideMasters/slideMaster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DD96B2BE-0732-4768-B3D1-87CDFB7AD28D}" type="datetimeFigureOut">
              <a:rPr lang="en-US"/>
              <a:pPr>
                <a:defRPr/>
              </a:pPr>
              <a:t>1/17/2014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26B805D9-6BE8-426E-9EF8-E5C21478277B}"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bwMode="auto">
          <a:noFill/>
          <a:ln>
            <a:solidFill>
              <a:srgbClr val="000000"/>
            </a:solidFill>
            <a:miter lim="800000"/>
            <a:headEnd/>
            <a:tailEnd/>
          </a:ln>
        </p:spPr>
      </p:sp>
      <p:sp>
        <p:nvSpPr>
          <p:cNvPr id="5837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a:p>
            <a:pPr>
              <a:spcBef>
                <a:spcPct val="0"/>
              </a:spcBef>
            </a:pPr>
            <a:endParaRPr lang="en-US" smtClean="0"/>
          </a:p>
          <a:p>
            <a:pPr>
              <a:spcBef>
                <a:spcPct val="0"/>
              </a:spcBef>
            </a:pPr>
            <a:r>
              <a:rPr lang="en-US" b="1" i="1" smtClean="0">
                <a:solidFill>
                  <a:srgbClr val="C00000"/>
                </a:solidFill>
              </a:rPr>
              <a:t>Reminder:  This example was created in the spring of 2011 using the 10-11 IFD before  the release of the 11-12 STAAR-focused NEW IFDs release in June 2011.</a:t>
            </a:r>
            <a:endParaRPr lang="en-US" smtClean="0"/>
          </a:p>
          <a:p>
            <a:pPr>
              <a:spcBef>
                <a:spcPct val="0"/>
              </a:spcBef>
            </a:pPr>
            <a:endParaRPr lang="en-US" smtClean="0"/>
          </a:p>
        </p:txBody>
      </p:sp>
      <p:sp>
        <p:nvSpPr>
          <p:cNvPr id="5837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CA8AD9B-A37A-4CE8-A9DF-333B3DBD55BA}" type="slidenum">
              <a:rPr lang="en-US">
                <a:solidFill>
                  <a:srgbClr val="000000"/>
                </a:solidFill>
              </a:rPr>
              <a:pPr fontAlgn="base">
                <a:spcBef>
                  <a:spcPct val="0"/>
                </a:spcBef>
                <a:spcAft>
                  <a:spcPct val="0"/>
                </a:spcAft>
              </a:pPr>
              <a:t>1</a:t>
            </a:fld>
            <a:endParaRPr lang="en-US">
              <a:solidFill>
                <a:srgbClr val="000000"/>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bwMode="auto">
          <a:noFill/>
          <a:ln>
            <a:solidFill>
              <a:srgbClr val="000000"/>
            </a:solidFill>
            <a:miter lim="800000"/>
            <a:headEnd/>
            <a:tailEnd/>
          </a:ln>
        </p:spPr>
      </p:sp>
      <p:sp>
        <p:nvSpPr>
          <p:cNvPr id="59395"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5939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C1F8B35-A0B6-426B-8CFA-FC629AB37FAF}" type="slidenum">
              <a:rPr lang="en-US">
                <a:solidFill>
                  <a:srgbClr val="000000"/>
                </a:solidFill>
              </a:rPr>
              <a:pPr fontAlgn="base">
                <a:spcBef>
                  <a:spcPct val="0"/>
                </a:spcBef>
                <a:spcAft>
                  <a:spcPct val="0"/>
                </a:spcAft>
              </a:pPr>
              <a:t>2</a:t>
            </a:fld>
            <a:endParaRPr lang="en-US">
              <a:solidFill>
                <a:srgbClr val="000000"/>
              </a:solidFil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bwMode="auto">
          <a:noFill/>
          <a:ln>
            <a:solidFill>
              <a:srgbClr val="000000"/>
            </a:solidFill>
            <a:miter lim="800000"/>
            <a:headEnd/>
            <a:tailEnd/>
          </a:ln>
        </p:spPr>
      </p:sp>
      <p:sp>
        <p:nvSpPr>
          <p:cNvPr id="6041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6042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364F781D-63E6-4F6A-AC7A-2E3925F502DA}" type="slidenum">
              <a:rPr lang="en-US">
                <a:solidFill>
                  <a:srgbClr val="000000"/>
                </a:solidFill>
              </a:rPr>
              <a:pPr fontAlgn="base">
                <a:spcBef>
                  <a:spcPct val="0"/>
                </a:spcBef>
                <a:spcAft>
                  <a:spcPct val="0"/>
                </a:spcAft>
              </a:pPr>
              <a:t>3</a:t>
            </a:fld>
            <a:endParaRPr lang="en-US">
              <a:solidFill>
                <a:srgbClr val="000000"/>
              </a:solidFil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bwMode="auto">
          <a:noFill/>
          <a:ln>
            <a:solidFill>
              <a:srgbClr val="000000"/>
            </a:solidFill>
            <a:miter lim="800000"/>
            <a:headEnd/>
            <a:tailEnd/>
          </a:ln>
        </p:spPr>
      </p:sp>
      <p:sp>
        <p:nvSpPr>
          <p:cNvPr id="61443"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6144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F544076E-155F-4CE7-8A9F-93BD6DB6F28E}" type="slidenum">
              <a:rPr lang="en-US">
                <a:solidFill>
                  <a:srgbClr val="000000"/>
                </a:solidFill>
              </a:rPr>
              <a:pPr fontAlgn="base">
                <a:spcBef>
                  <a:spcPct val="0"/>
                </a:spcBef>
                <a:spcAft>
                  <a:spcPct val="0"/>
                </a:spcAft>
              </a:pPr>
              <a:t>4</a:t>
            </a:fld>
            <a:endParaRPr lang="en-US">
              <a:solidFill>
                <a:srgbClr val="000000"/>
              </a:solidFil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bwMode="auto">
          <a:noFill/>
          <a:ln>
            <a:solidFill>
              <a:srgbClr val="000000"/>
            </a:solidFill>
            <a:miter lim="800000"/>
            <a:headEnd/>
            <a:tailEnd/>
          </a:ln>
        </p:spPr>
      </p:sp>
      <p:sp>
        <p:nvSpPr>
          <p:cNvPr id="62467"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6246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E098AD1-7B07-4116-B89D-0D6E4ABA4D68}" type="slidenum">
              <a:rPr lang="en-US">
                <a:solidFill>
                  <a:srgbClr val="000000"/>
                </a:solidFill>
              </a:rPr>
              <a:pPr fontAlgn="base">
                <a:spcBef>
                  <a:spcPct val="0"/>
                </a:spcBef>
                <a:spcAft>
                  <a:spcPct val="0"/>
                </a:spcAft>
              </a:pPr>
              <a:t>5</a:t>
            </a:fld>
            <a:endParaRPr lang="en-US">
              <a:solidFill>
                <a:srgbClr val="000000"/>
              </a:solidFil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bwMode="auto">
          <a:noFill/>
          <a:ln>
            <a:solidFill>
              <a:srgbClr val="000000"/>
            </a:solidFill>
            <a:miter lim="800000"/>
            <a:headEnd/>
            <a:tailEnd/>
          </a:ln>
        </p:spPr>
      </p:sp>
      <p:sp>
        <p:nvSpPr>
          <p:cNvPr id="6349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634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EB25A66-5DDC-41D8-A42D-5891F32DACB8}" type="slidenum">
              <a:rPr lang="en-US">
                <a:solidFill>
                  <a:srgbClr val="000000"/>
                </a:solidFill>
              </a:rPr>
              <a:pPr fontAlgn="base">
                <a:spcBef>
                  <a:spcPct val="0"/>
                </a:spcBef>
                <a:spcAft>
                  <a:spcPct val="0"/>
                </a:spcAft>
              </a:pPr>
              <a:t>6</a:t>
            </a:fld>
            <a:endParaRPr lang="en-US">
              <a:solidFill>
                <a:srgbClr val="000000"/>
              </a:solidFill>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bwMode="auto">
          <a:noFill/>
          <a:ln>
            <a:solidFill>
              <a:srgbClr val="000000"/>
            </a:solidFill>
            <a:miter lim="800000"/>
            <a:headEnd/>
            <a:tailEnd/>
          </a:ln>
        </p:spPr>
      </p:sp>
      <p:sp>
        <p:nvSpPr>
          <p:cNvPr id="64515"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6451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F04A8FBA-CF11-4D1A-8A8D-06082D598E5E}" type="slidenum">
              <a:rPr lang="en-US">
                <a:solidFill>
                  <a:srgbClr val="000000"/>
                </a:solidFill>
              </a:rPr>
              <a:pPr fontAlgn="base">
                <a:spcBef>
                  <a:spcPct val="0"/>
                </a:spcBef>
                <a:spcAft>
                  <a:spcPct val="0"/>
                </a:spcAft>
              </a:pPr>
              <a:t>7</a:t>
            </a:fld>
            <a:endParaRPr lang="en-US">
              <a:solidFill>
                <a:srgbClr val="000000"/>
              </a:solidFill>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bwMode="auto">
          <a:noFill/>
          <a:ln>
            <a:solidFill>
              <a:srgbClr val="000000"/>
            </a:solidFill>
            <a:miter lim="800000"/>
            <a:headEnd/>
            <a:tailEnd/>
          </a:ln>
        </p:spPr>
      </p:sp>
      <p:sp>
        <p:nvSpPr>
          <p:cNvPr id="6553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655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B3C2210-D762-4737-802E-65CCCF3EEA40}" type="slidenum">
              <a:rPr lang="en-US">
                <a:solidFill>
                  <a:srgbClr val="000000"/>
                </a:solidFill>
              </a:rPr>
              <a:pPr fontAlgn="base">
                <a:spcBef>
                  <a:spcPct val="0"/>
                </a:spcBef>
                <a:spcAft>
                  <a:spcPct val="0"/>
                </a:spcAft>
              </a:pPr>
              <a:t>8</a:t>
            </a:fld>
            <a:endParaRPr lang="en-US">
              <a:solidFill>
                <a:srgbClr val="000000"/>
              </a:solidFill>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bwMode="auto">
          <a:noFill/>
          <a:ln>
            <a:solidFill>
              <a:srgbClr val="000000"/>
            </a:solidFill>
            <a:miter lim="800000"/>
            <a:headEnd/>
            <a:tailEnd/>
          </a:ln>
        </p:spPr>
      </p:sp>
      <p:sp>
        <p:nvSpPr>
          <p:cNvPr id="66563"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6656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DA3E15E4-CEC9-402C-B914-9ABA1BD9AC97}" type="slidenum">
              <a:rPr lang="en-US">
                <a:solidFill>
                  <a:srgbClr val="000000"/>
                </a:solidFill>
              </a:rPr>
              <a:pPr fontAlgn="base">
                <a:spcBef>
                  <a:spcPct val="0"/>
                </a:spcBef>
                <a:spcAft>
                  <a:spcPct val="0"/>
                </a:spcAft>
              </a:pPr>
              <a:t>9</a:t>
            </a:fld>
            <a:endParaRPr lang="en-US">
              <a:solidFill>
                <a:srgbClr val="000000"/>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58722" name="Rectangle 2"/>
          <p:cNvSpPr>
            <a:spLocks noGrp="1" noChangeArrowheads="1"/>
          </p:cNvSpPr>
          <p:nvPr>
            <p:ph type="ctrTitle"/>
          </p:nvPr>
        </p:nvSpPr>
        <p:spPr>
          <a:xfrm>
            <a:off x="685800" y="2130425"/>
            <a:ext cx="7772400" cy="1470025"/>
          </a:xfrm>
          <a:prstGeom prst="rect">
            <a:avLst/>
          </a:prstGeom>
        </p:spPr>
        <p:txBody>
          <a:bodyPr/>
          <a:lstStyle>
            <a:lvl1pPr>
              <a:defRPr/>
            </a:lvl1pPr>
          </a:lstStyle>
          <a:p>
            <a:r>
              <a:rPr lang="en-US"/>
              <a:t>Click to edit Master title style</a:t>
            </a:r>
          </a:p>
        </p:txBody>
      </p:sp>
      <p:sp>
        <p:nvSpPr>
          <p:cNvPr id="158723"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4" name="Rectangle 4"/>
          <p:cNvSpPr>
            <a:spLocks noGrp="1" noChangeArrowheads="1"/>
          </p:cNvSpPr>
          <p:nvPr>
            <p:ph type="dt" sz="half" idx="10"/>
          </p:nvPr>
        </p:nvSpPr>
        <p:spPr bwMode="auto">
          <a:xfrm>
            <a:off x="457200" y="6245225"/>
            <a:ext cx="2133600" cy="47625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defRPr sz="1400" dirty="0">
                <a:solidFill>
                  <a:srgbClr val="000000"/>
                </a:solidFill>
                <a:latin typeface="+mn-lt"/>
                <a:cs typeface="+mn-cs"/>
              </a:defRPr>
            </a:lvl1pPr>
          </a:lstStyle>
          <a:p>
            <a:pPr>
              <a:defRPr/>
            </a:pPr>
            <a:endParaRPr lang="en-US"/>
          </a:p>
        </p:txBody>
      </p:sp>
      <p:sp>
        <p:nvSpPr>
          <p:cNvPr id="5" name="Rectangle 5"/>
          <p:cNvSpPr>
            <a:spLocks noGrp="1" noChangeArrowheads="1"/>
          </p:cNvSpPr>
          <p:nvPr>
            <p:ph type="ftr" sz="quarter" idx="11"/>
          </p:nvPr>
        </p:nvSpPr>
        <p:spPr bwMode="auto">
          <a:xfrm>
            <a:off x="3124200" y="6245225"/>
            <a:ext cx="2895600" cy="47625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ctr">
              <a:defRPr sz="1400" dirty="0">
                <a:solidFill>
                  <a:srgbClr val="000000"/>
                </a:solidFill>
                <a:latin typeface="+mn-lt"/>
                <a:cs typeface="+mn-cs"/>
              </a:defRPr>
            </a:lvl1pPr>
          </a:lstStyle>
          <a:p>
            <a:pPr>
              <a:defRPr/>
            </a:pPr>
            <a:endParaRPr lang="en-US"/>
          </a:p>
        </p:txBody>
      </p:sp>
      <p:sp>
        <p:nvSpPr>
          <p:cNvPr id="6" name="Rectangle 6"/>
          <p:cNvSpPr>
            <a:spLocks noGrp="1" noChangeArrowheads="1"/>
          </p:cNvSpPr>
          <p:nvPr>
            <p:ph type="sldNum" sz="quarter" idx="12"/>
          </p:nvPr>
        </p:nvSpPr>
        <p:spPr bwMode="auto">
          <a:xfrm>
            <a:off x="6553200" y="6245225"/>
            <a:ext cx="2133600" cy="47625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r">
              <a:defRPr sz="1400">
                <a:solidFill>
                  <a:srgbClr val="000000"/>
                </a:solidFill>
                <a:latin typeface="+mn-lt"/>
                <a:cs typeface="+mn-cs"/>
              </a:defRPr>
            </a:lvl1pPr>
          </a:lstStyle>
          <a:p>
            <a:pPr>
              <a:defRPr/>
            </a:pPr>
            <a:fld id="{D588A12C-8F25-4E1A-8CA0-8BF755174D84}"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960438"/>
            <a:ext cx="8229600" cy="712787"/>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60438"/>
            <a:ext cx="2057400" cy="4983162"/>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960438"/>
            <a:ext cx="6019800" cy="49831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2" name="Rectangle 1"/>
          <p:cNvSpPr/>
          <p:nvPr userDrawn="1"/>
        </p:nvSpPr>
        <p:spPr>
          <a:xfrm>
            <a:off x="0" y="2057400"/>
            <a:ext cx="9144000" cy="4800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rgbClr val="FFFFFF"/>
              </a:solidFill>
            </a:endParaRPr>
          </a:p>
        </p:txBody>
      </p:sp>
    </p:spTree>
  </p:cSld>
  <p:clrMapOvr>
    <a:masterClrMapping/>
  </p:clrMapOvr>
  <p:transition>
    <p:fade thruBlk="1"/>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3_Title and Content">
    <p:spTree>
      <p:nvGrpSpPr>
        <p:cNvPr id="1" name=""/>
        <p:cNvGrpSpPr/>
        <p:nvPr/>
      </p:nvGrpSpPr>
      <p:grpSpPr>
        <a:xfrm>
          <a:off x="0" y="0"/>
          <a:ext cx="0" cy="0"/>
          <a:chOff x="0" y="0"/>
          <a:chExt cx="0" cy="0"/>
        </a:xfrm>
      </p:grpSpPr>
      <p:sp>
        <p:nvSpPr>
          <p:cNvPr id="2" name="Rectangle 1"/>
          <p:cNvSpPr>
            <a:spLocks noChangeArrowheads="1"/>
          </p:cNvSpPr>
          <p:nvPr userDrawn="1"/>
        </p:nvSpPr>
        <p:spPr bwMode="auto">
          <a:xfrm>
            <a:off x="4267200" y="6477000"/>
            <a:ext cx="4572000" cy="215900"/>
          </a:xfrm>
          <a:prstGeom prst="rect">
            <a:avLst/>
          </a:prstGeom>
          <a:noFill/>
          <a:ln w="9525">
            <a:noFill/>
            <a:miter lim="800000"/>
            <a:headEnd/>
            <a:tailEnd/>
          </a:ln>
        </p:spPr>
        <p:txBody>
          <a:bodyPr>
            <a:spAutoFit/>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r">
              <a:defRPr/>
            </a:pPr>
            <a:r>
              <a:rPr lang="en-US" sz="800" dirty="0" smtClean="0">
                <a:solidFill>
                  <a:srgbClr val="FFFFFF"/>
                </a:solidFill>
              </a:rPr>
              <a:t>Developed by the Texas Education Service Center Curriculum Collaborative (TESCCC)</a:t>
            </a:r>
            <a:endParaRPr lang="en-US" sz="800" dirty="0">
              <a:solidFill>
                <a:srgbClr val="FFFFFF"/>
              </a:solidFill>
            </a:endParaRPr>
          </a:p>
        </p:txBody>
      </p:sp>
      <p:sp>
        <p:nvSpPr>
          <p:cNvPr id="3" name="Rectangle 2"/>
          <p:cNvSpPr/>
          <p:nvPr userDrawn="1"/>
        </p:nvSpPr>
        <p:spPr>
          <a:xfrm>
            <a:off x="0" y="2046288"/>
            <a:ext cx="9144000" cy="48006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rgbClr val="FFFFFF"/>
              </a:solidFill>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2" name="Rectangle 1"/>
          <p:cNvSpPr/>
          <p:nvPr userDrawn="1"/>
        </p:nvSpPr>
        <p:spPr>
          <a:xfrm>
            <a:off x="3175" y="2057400"/>
            <a:ext cx="9144000" cy="4800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rgbClr val="FFFFFF"/>
              </a:solidFill>
            </a:endParaRPr>
          </a:p>
        </p:txBody>
      </p:sp>
    </p:spTree>
  </p:cSld>
  <p:clrMapOvr>
    <a:masterClrMapping/>
  </p:clrMapOvr>
  <p:transition>
    <p:fade thruBlk="1"/>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fontAlgn="base">
              <a:spcBef>
                <a:spcPct val="0"/>
              </a:spcBef>
              <a:spcAft>
                <a:spcPct val="0"/>
              </a:spcAft>
              <a:defRPr>
                <a:solidFill>
                  <a:srgbClr val="000000"/>
                </a:solidFill>
              </a:defRPr>
            </a:lvl1pPr>
          </a:lstStyle>
          <a:p>
            <a:pPr>
              <a:defRPr/>
            </a:pPr>
            <a:endParaRPr lang="en-US"/>
          </a:p>
        </p:txBody>
      </p:sp>
      <p:sp>
        <p:nvSpPr>
          <p:cNvPr id="5" name="Footer Placeholder 4"/>
          <p:cNvSpPr>
            <a:spLocks noGrp="1"/>
          </p:cNvSpPr>
          <p:nvPr>
            <p:ph type="ftr" sz="quarter" idx="11"/>
          </p:nvPr>
        </p:nvSpPr>
        <p:spPr/>
        <p:txBody>
          <a:bodyPr/>
          <a:lstStyle>
            <a:lvl1pPr fontAlgn="base">
              <a:spcBef>
                <a:spcPct val="0"/>
              </a:spcBef>
              <a:spcAft>
                <a:spcPct val="0"/>
              </a:spcAft>
              <a:defRPr>
                <a:solidFill>
                  <a:srgbClr val="000000"/>
                </a:solidFill>
              </a:defRPr>
            </a:lvl1pPr>
          </a:lstStyle>
          <a:p>
            <a:pPr>
              <a:defRPr/>
            </a:pPr>
            <a:endParaRPr lang="en-US"/>
          </a:p>
        </p:txBody>
      </p:sp>
      <p:sp>
        <p:nvSpPr>
          <p:cNvPr id="6" name="Slide Number Placeholder 5"/>
          <p:cNvSpPr>
            <a:spLocks noGrp="1"/>
          </p:cNvSpPr>
          <p:nvPr>
            <p:ph type="sldNum" sz="quarter" idx="12"/>
          </p:nvPr>
        </p:nvSpPr>
        <p:spPr/>
        <p:txBody>
          <a:bodyPr/>
          <a:lstStyle>
            <a:lvl1pPr fontAlgn="base">
              <a:spcBef>
                <a:spcPct val="0"/>
              </a:spcBef>
              <a:spcAft>
                <a:spcPct val="0"/>
              </a:spcAft>
              <a:defRPr>
                <a:solidFill>
                  <a:srgbClr val="000000"/>
                </a:solidFill>
              </a:defRPr>
            </a:lvl1pPr>
          </a:lstStyle>
          <a:p>
            <a:pPr>
              <a:defRPr/>
            </a:pPr>
            <a:fld id="{89859033-5814-43DF-9326-CFFAA5FAB719}" type="slidenum">
              <a:rPr lang="en-US"/>
              <a:pPr>
                <a:defRPr/>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806BDE1-3A34-48E6-BF36-B18E8B5B2258}" type="slidenum">
              <a:rPr lang="en-US"/>
              <a:pPr>
                <a:defRPr/>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C7E2531-7CB0-494F-BB27-C5D27C761975}" type="slidenum">
              <a:rPr lang="en-US"/>
              <a:pPr>
                <a:defRPr/>
              </a:pPr>
              <a:t>‹#›</a:t>
            </a:fld>
            <a:endParaRPr lang="en-US"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61E3EFBA-6F29-41A6-9218-090EF4DA0F95}" type="slidenum">
              <a:rPr lang="en-US"/>
              <a:pPr>
                <a:defRPr/>
              </a:pPr>
              <a:t>‹#›</a:t>
            </a:fld>
            <a:endParaRPr lang="en-US" dirty="0"/>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D0F54B68-5C48-4BB2-B470-513E63403932}"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Rectangle 1"/>
          <p:cNvSpPr>
            <a:spLocks noChangeArrowheads="1"/>
          </p:cNvSpPr>
          <p:nvPr userDrawn="1"/>
        </p:nvSpPr>
        <p:spPr bwMode="auto">
          <a:xfrm>
            <a:off x="4267200" y="6477000"/>
            <a:ext cx="4572000" cy="215900"/>
          </a:xfrm>
          <a:prstGeom prst="rect">
            <a:avLst/>
          </a:prstGeom>
          <a:noFill/>
          <a:ln w="9525">
            <a:noFill/>
            <a:miter lim="800000"/>
            <a:headEnd/>
            <a:tailEnd/>
          </a:ln>
        </p:spPr>
        <p:txBody>
          <a:bodyPr>
            <a:spAutoFit/>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r">
              <a:defRPr/>
            </a:pPr>
            <a:r>
              <a:rPr lang="en-US" sz="800" dirty="0" smtClean="0">
                <a:solidFill>
                  <a:srgbClr val="FFFFFF"/>
                </a:solidFill>
              </a:rPr>
              <a:t>Developed by the Texas Education Service Center Curriculum Collaborative (TESCCC)</a:t>
            </a:r>
            <a:endParaRPr lang="en-US" sz="800" dirty="0">
              <a:solidFill>
                <a:srgbClr val="FFFFFF"/>
              </a:solidFill>
            </a:endParaRPr>
          </a:p>
        </p:txBody>
      </p:sp>
      <p:sp>
        <p:nvSpPr>
          <p:cNvPr id="3" name="Rectangle 2"/>
          <p:cNvSpPr/>
          <p:nvPr userDrawn="1"/>
        </p:nvSpPr>
        <p:spPr>
          <a:xfrm>
            <a:off x="-4763" y="1981200"/>
            <a:ext cx="9144001" cy="48768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rgbClr val="FFFFFF"/>
              </a:solidFill>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121F35C7-5B10-488A-97E3-DD5C6EAD06B8}" type="slidenum">
              <a:rPr lang="en-US"/>
              <a:pPr>
                <a:defRPr/>
              </a:pPr>
              <a:t>‹#›</a:t>
            </a:fld>
            <a:endParaRPr lang="en-US" dirty="0"/>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D41127E9-B311-464E-A59E-6159D4AA21ED}" type="slidenum">
              <a:rPr lang="en-US"/>
              <a:pPr>
                <a:defRPr/>
              </a:pPr>
              <a:t>‹#›</a:t>
            </a:fld>
            <a:endParaRPr lang="en-US" dirty="0"/>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A4348AA2-E36B-4216-80A9-4ABD15960CEB}" type="slidenum">
              <a:rPr lang="en-US"/>
              <a:pPr>
                <a:defRPr/>
              </a:pPr>
              <a:t>‹#›</a:t>
            </a:fld>
            <a:endParaRPr lang="en-US" dirty="0"/>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B7F91EBD-139D-4B81-86B3-E386666B3D55}" type="slidenum">
              <a:rPr lang="en-US"/>
              <a:pPr>
                <a:defRPr/>
              </a:pPr>
              <a:t>‹#›</a:t>
            </a:fld>
            <a:endParaRPr lang="en-US" dirty="0"/>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F6364D1-F1AD-46D2-97DD-6C3F37510D8C}" type="slidenum">
              <a:rPr lang="en-US"/>
              <a:pPr>
                <a:defRPr/>
              </a:pPr>
              <a:t>‹#›</a:t>
            </a:fld>
            <a:endParaRPr lang="en-US" dirty="0"/>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E1578A3-D768-4816-B5A8-D25C8F441D79}" type="slidenum">
              <a:rPr lang="en-US"/>
              <a:pPr>
                <a:defRPr/>
              </a:pPr>
              <a:t>‹#›</a:t>
            </a:fld>
            <a:endParaRPr lang="en-US" dirty="0"/>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userDrawn="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743200" y="228600"/>
            <a:ext cx="6248400" cy="1066800"/>
          </a:xfrm>
          <a:prstGeom prst="rect">
            <a:avLst/>
          </a:prstGeom>
        </p:spPr>
        <p:txBody>
          <a:bodyPr/>
          <a:lstStyle/>
          <a:p>
            <a:r>
              <a:rPr lang="en-US" dirty="0" smtClean="0"/>
              <a:t>Click to edit Master title style</a:t>
            </a:r>
            <a:endParaRPr lang="en-US" dirty="0"/>
          </a:p>
        </p:txBody>
      </p:sp>
      <p:sp>
        <p:nvSpPr>
          <p:cNvPr id="4" name="Content Placeholder 3"/>
          <p:cNvSpPr>
            <a:spLocks noGrp="1"/>
          </p:cNvSpPr>
          <p:nvPr>
            <p:ph sz="half" idx="2"/>
          </p:nvPr>
        </p:nvSpPr>
        <p:spPr>
          <a:xfrm>
            <a:off x="2895600" y="1828800"/>
            <a:ext cx="6019800" cy="4800600"/>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4"/>
          <p:cNvSpPr>
            <a:spLocks noGrp="1"/>
          </p:cNvSpPr>
          <p:nvPr>
            <p:ph type="dt" sz="half" idx="10"/>
          </p:nvPr>
        </p:nvSpPr>
        <p:spPr>
          <a:xfrm>
            <a:off x="457200" y="6245225"/>
            <a:ext cx="2133600" cy="476250"/>
          </a:xfrm>
        </p:spPr>
        <p:txBody>
          <a:bodyPr/>
          <a:lstStyle>
            <a:lvl1pPr fontAlgn="base">
              <a:spcBef>
                <a:spcPct val="0"/>
              </a:spcBef>
              <a:spcAft>
                <a:spcPct val="0"/>
              </a:spcAft>
              <a:defRPr>
                <a:solidFill>
                  <a:srgbClr val="000000"/>
                </a:solidFill>
                <a:latin typeface="Arial" charset="0"/>
              </a:defRPr>
            </a:lvl1pPr>
          </a:lstStyle>
          <a:p>
            <a:pPr>
              <a:defRPr/>
            </a:pPr>
            <a:endParaRPr lang="en-US"/>
          </a:p>
        </p:txBody>
      </p:sp>
      <p:sp>
        <p:nvSpPr>
          <p:cNvPr id="6" name="Footer Placeholder 5"/>
          <p:cNvSpPr>
            <a:spLocks noGrp="1"/>
          </p:cNvSpPr>
          <p:nvPr>
            <p:ph type="ftr" sz="quarter" idx="11"/>
          </p:nvPr>
        </p:nvSpPr>
        <p:spPr>
          <a:xfrm>
            <a:off x="3124200" y="6245225"/>
            <a:ext cx="2895600" cy="476250"/>
          </a:xfrm>
        </p:spPr>
        <p:txBody>
          <a:bodyPr/>
          <a:lstStyle>
            <a:lvl1pPr fontAlgn="base">
              <a:spcBef>
                <a:spcPct val="0"/>
              </a:spcBef>
              <a:spcAft>
                <a:spcPct val="0"/>
              </a:spcAft>
              <a:defRPr>
                <a:solidFill>
                  <a:srgbClr val="000000"/>
                </a:solidFill>
                <a:latin typeface="Arial" charset="0"/>
              </a:defRPr>
            </a:lvl1pPr>
          </a:lstStyle>
          <a:p>
            <a:pPr>
              <a:defRPr/>
            </a:pPr>
            <a:endParaRPr lang="en-US"/>
          </a:p>
        </p:txBody>
      </p:sp>
      <p:sp>
        <p:nvSpPr>
          <p:cNvPr id="7" name="Slide Number Placeholder 6"/>
          <p:cNvSpPr>
            <a:spLocks noGrp="1"/>
          </p:cNvSpPr>
          <p:nvPr>
            <p:ph type="sldNum" sz="quarter" idx="12"/>
          </p:nvPr>
        </p:nvSpPr>
        <p:spPr>
          <a:xfrm>
            <a:off x="6553200" y="6245225"/>
            <a:ext cx="2133600" cy="476250"/>
          </a:xfrm>
        </p:spPr>
        <p:txBody>
          <a:bodyPr/>
          <a:lstStyle>
            <a:lvl1pPr fontAlgn="base">
              <a:spcBef>
                <a:spcPct val="0"/>
              </a:spcBef>
              <a:spcAft>
                <a:spcPct val="0"/>
              </a:spcAft>
              <a:defRPr>
                <a:solidFill>
                  <a:srgbClr val="000000"/>
                </a:solidFill>
                <a:latin typeface="Arial" charset="0"/>
              </a:defRPr>
            </a:lvl1pPr>
          </a:lstStyle>
          <a:p>
            <a:pPr>
              <a:defRPr/>
            </a:pPr>
            <a:fld id="{5A78E11C-DCEC-4EE7-AB6B-62956BDF4CC6}" type="slidenum">
              <a:rPr lang="en-US"/>
              <a:pPr>
                <a:defRPr/>
              </a:pPr>
              <a:t>‹#›</a:t>
            </a:fld>
            <a:endParaRPr lang="en-US" dirty="0"/>
          </a:p>
        </p:txBody>
      </p:sp>
    </p:spTree>
  </p:cSld>
  <p:clrMapOvr>
    <a:masterClrMapping/>
  </p:clrMapOvr>
  <p:transition>
    <p:pull/>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userDrawn="1">
  <p:cSld name="1_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743200" y="228600"/>
            <a:ext cx="6248400" cy="1066800"/>
          </a:xfrm>
          <a:prstGeom prst="rect">
            <a:avLst/>
          </a:prstGeom>
        </p:spPr>
        <p:txBody>
          <a:bodyPr/>
          <a:lstStyle/>
          <a:p>
            <a:r>
              <a:rPr lang="en-US" dirty="0" smtClean="0"/>
              <a:t>Click to edit Master title style</a:t>
            </a:r>
            <a:endParaRPr lang="en-US" dirty="0"/>
          </a:p>
        </p:txBody>
      </p:sp>
      <p:sp>
        <p:nvSpPr>
          <p:cNvPr id="4" name="Content Placeholder 3"/>
          <p:cNvSpPr>
            <a:spLocks noGrp="1"/>
          </p:cNvSpPr>
          <p:nvPr>
            <p:ph sz="half" idx="2"/>
          </p:nvPr>
        </p:nvSpPr>
        <p:spPr>
          <a:xfrm>
            <a:off x="2895600" y="1828800"/>
            <a:ext cx="6019800" cy="4800600"/>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4"/>
          <p:cNvSpPr>
            <a:spLocks noGrp="1"/>
          </p:cNvSpPr>
          <p:nvPr>
            <p:ph type="dt" sz="half" idx="10"/>
          </p:nvPr>
        </p:nvSpPr>
        <p:spPr>
          <a:xfrm>
            <a:off x="457200" y="6245225"/>
            <a:ext cx="2133600" cy="476250"/>
          </a:xfrm>
        </p:spPr>
        <p:txBody>
          <a:bodyPr/>
          <a:lstStyle>
            <a:lvl1pPr fontAlgn="base">
              <a:spcBef>
                <a:spcPct val="0"/>
              </a:spcBef>
              <a:spcAft>
                <a:spcPct val="0"/>
              </a:spcAft>
              <a:defRPr dirty="0">
                <a:solidFill>
                  <a:srgbClr val="000000"/>
                </a:solidFill>
                <a:latin typeface="Arial" charset="0"/>
              </a:defRPr>
            </a:lvl1pPr>
          </a:lstStyle>
          <a:p>
            <a:pPr>
              <a:defRPr/>
            </a:pPr>
            <a:endParaRPr lang="en-US"/>
          </a:p>
        </p:txBody>
      </p:sp>
      <p:sp>
        <p:nvSpPr>
          <p:cNvPr id="6" name="Footer Placeholder 5"/>
          <p:cNvSpPr>
            <a:spLocks noGrp="1"/>
          </p:cNvSpPr>
          <p:nvPr>
            <p:ph type="ftr" sz="quarter" idx="11"/>
          </p:nvPr>
        </p:nvSpPr>
        <p:spPr>
          <a:xfrm>
            <a:off x="3124200" y="6245225"/>
            <a:ext cx="2895600" cy="476250"/>
          </a:xfrm>
        </p:spPr>
        <p:txBody>
          <a:bodyPr/>
          <a:lstStyle>
            <a:lvl1pPr fontAlgn="base">
              <a:spcBef>
                <a:spcPct val="0"/>
              </a:spcBef>
              <a:spcAft>
                <a:spcPct val="0"/>
              </a:spcAft>
              <a:defRPr>
                <a:solidFill>
                  <a:srgbClr val="000000"/>
                </a:solidFill>
                <a:latin typeface="Arial" charset="0"/>
              </a:defRPr>
            </a:lvl1pPr>
          </a:lstStyle>
          <a:p>
            <a:pPr>
              <a:defRPr/>
            </a:pPr>
            <a:endParaRPr lang="en-US"/>
          </a:p>
        </p:txBody>
      </p:sp>
      <p:sp>
        <p:nvSpPr>
          <p:cNvPr id="7" name="Slide Number Placeholder 6"/>
          <p:cNvSpPr>
            <a:spLocks noGrp="1"/>
          </p:cNvSpPr>
          <p:nvPr>
            <p:ph type="sldNum" sz="quarter" idx="12"/>
          </p:nvPr>
        </p:nvSpPr>
        <p:spPr>
          <a:xfrm>
            <a:off x="6553200" y="6245225"/>
            <a:ext cx="2133600" cy="476250"/>
          </a:xfrm>
        </p:spPr>
        <p:txBody>
          <a:bodyPr/>
          <a:lstStyle>
            <a:lvl1pPr fontAlgn="base">
              <a:spcBef>
                <a:spcPct val="0"/>
              </a:spcBef>
              <a:spcAft>
                <a:spcPct val="0"/>
              </a:spcAft>
              <a:defRPr>
                <a:solidFill>
                  <a:srgbClr val="000000"/>
                </a:solidFill>
                <a:latin typeface="Arial" charset="0"/>
              </a:defRPr>
            </a:lvl1pPr>
          </a:lstStyle>
          <a:p>
            <a:pPr>
              <a:defRPr/>
            </a:pPr>
            <a:fld id="{EAF2D721-EAF8-4BE8-AD80-904CF37BC608}" type="slidenum">
              <a:rPr lang="en-US"/>
              <a:pPr>
                <a:defRPr/>
              </a:pPr>
              <a:t>‹#›</a:t>
            </a:fld>
            <a:endParaRPr lang="en-US" dirty="0"/>
          </a:p>
        </p:txBody>
      </p:sp>
    </p:spTree>
  </p:cSld>
  <p:clrMapOvr>
    <a:masterClrMapping/>
  </p:clrMapOvr>
  <p:transition>
    <p:pull/>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4" name="Rectangle 3"/>
          <p:cNvSpPr>
            <a:spLocks noChangeArrowheads="1"/>
          </p:cNvSpPr>
          <p:nvPr userDrawn="1"/>
        </p:nvSpPr>
        <p:spPr bwMode="auto">
          <a:xfrm>
            <a:off x="4267200" y="6477000"/>
            <a:ext cx="4572000" cy="215900"/>
          </a:xfrm>
          <a:prstGeom prst="rect">
            <a:avLst/>
          </a:prstGeom>
          <a:noFill/>
          <a:ln w="9525">
            <a:noFill/>
            <a:miter lim="800000"/>
            <a:headEnd/>
            <a:tailEnd/>
          </a:ln>
        </p:spPr>
        <p:txBody>
          <a:bodyPr>
            <a:spAutoFit/>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r">
              <a:defRPr/>
            </a:pPr>
            <a:r>
              <a:rPr lang="en-US" sz="800" dirty="0" smtClean="0">
                <a:solidFill>
                  <a:srgbClr val="FFFFFF"/>
                </a:solidFill>
              </a:rPr>
              <a:t>Developed by the Texas Education Service Center Curriculum Collaborative (TESCCC)</a:t>
            </a:r>
            <a:endParaRPr lang="en-US" sz="800" dirty="0">
              <a:solidFill>
                <a:srgbClr val="FFFFFF"/>
              </a:solidFill>
            </a:endParaRPr>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2" name="Rectangle 1"/>
          <p:cNvSpPr/>
          <p:nvPr userDrawn="1"/>
        </p:nvSpPr>
        <p:spPr>
          <a:xfrm>
            <a:off x="0" y="2057400"/>
            <a:ext cx="9144000" cy="48006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spTree>
  </p:cSld>
  <p:clrMapOvr>
    <a:masterClrMapping/>
  </p:clrMapOvr>
  <p:transition>
    <p:fade thruBlk="1"/>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3_Title and Content">
    <p:spTree>
      <p:nvGrpSpPr>
        <p:cNvPr id="1" name=""/>
        <p:cNvGrpSpPr/>
        <p:nvPr/>
      </p:nvGrpSpPr>
      <p:grpSpPr>
        <a:xfrm>
          <a:off x="0" y="0"/>
          <a:ext cx="0" cy="0"/>
          <a:chOff x="0" y="0"/>
          <a:chExt cx="0" cy="0"/>
        </a:xfrm>
      </p:grpSpPr>
      <p:sp>
        <p:nvSpPr>
          <p:cNvPr id="2" name="Rectangle 1"/>
          <p:cNvSpPr/>
          <p:nvPr userDrawn="1"/>
        </p:nvSpPr>
        <p:spPr>
          <a:xfrm>
            <a:off x="0" y="2057400"/>
            <a:ext cx="9144000" cy="48006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spTree>
  </p:cSld>
  <p:clrMapOvr>
    <a:masterClrMapping/>
  </p:clrMapOvr>
  <p:transition>
    <p:fade thruBlk="1"/>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userDrawn="1">
  <p:cSld name="4_Title and Content">
    <p:spTree>
      <p:nvGrpSpPr>
        <p:cNvPr id="1" name=""/>
        <p:cNvGrpSpPr/>
        <p:nvPr/>
      </p:nvGrpSpPr>
      <p:grpSpPr>
        <a:xfrm>
          <a:off x="0" y="0"/>
          <a:ext cx="0" cy="0"/>
          <a:chOff x="0" y="0"/>
          <a:chExt cx="0" cy="0"/>
        </a:xfrm>
      </p:grpSpPr>
      <p:sp>
        <p:nvSpPr>
          <p:cNvPr id="2" name="Rectangle 1"/>
          <p:cNvSpPr/>
          <p:nvPr userDrawn="1"/>
        </p:nvSpPr>
        <p:spPr>
          <a:xfrm>
            <a:off x="0" y="2057400"/>
            <a:ext cx="9144000" cy="48006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prstClr val="white"/>
              </a:solidFill>
            </a:endParaRPr>
          </a:p>
        </p:txBody>
      </p:sp>
    </p:spTree>
  </p:cSld>
  <p:clrMapOvr>
    <a:masterClrMapping/>
  </p:clrMapOvr>
  <p:transition>
    <p:fade thruBlk="1"/>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userDrawn="1">
  <p:cSld name="2_Title Slide">
    <p:spTree>
      <p:nvGrpSpPr>
        <p:cNvPr id="1" name=""/>
        <p:cNvGrpSpPr/>
        <p:nvPr/>
      </p:nvGrpSpPr>
      <p:grpSpPr>
        <a:xfrm>
          <a:off x="0" y="0"/>
          <a:ext cx="0" cy="0"/>
          <a:chOff x="0" y="0"/>
          <a:chExt cx="0" cy="0"/>
        </a:xfrm>
      </p:grpSpPr>
    </p:spTree>
  </p:cSld>
  <p:clrMapOvr>
    <a:masterClrMapping/>
  </p:clrMapOvr>
  <p:transition>
    <p:fade thruBlk="1"/>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cSld>
  <p:clrMapOvr>
    <a:masterClrMapping/>
  </p:clrMapOvr>
  <p:transition>
    <p:fade thruBlk="1"/>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Tree>
  </p:cSld>
  <p:clrMapOvr>
    <a:masterClrMapping/>
  </p:clrMapOvr>
  <p:transition>
    <p:fade thruBlk="1"/>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fontAlgn="auto">
              <a:spcAft>
                <a:spcPts val="0"/>
              </a:spcAft>
              <a:defRPr/>
            </a:lvl1pPr>
          </a:lstStyle>
          <a:p>
            <a:pPr>
              <a:defRPr/>
            </a:pPr>
            <a:endParaRPr lang="en-US"/>
          </a:p>
        </p:txBody>
      </p:sp>
      <p:sp>
        <p:nvSpPr>
          <p:cNvPr id="5" name="Footer Placeholder 4"/>
          <p:cNvSpPr>
            <a:spLocks noGrp="1"/>
          </p:cNvSpPr>
          <p:nvPr>
            <p:ph type="ftr" sz="quarter" idx="11"/>
          </p:nvPr>
        </p:nvSpPr>
        <p:spPr/>
        <p:txBody>
          <a:bodyPr/>
          <a:lstStyle>
            <a:lvl1pPr fontAlgn="auto">
              <a:spcAft>
                <a:spcPts val="0"/>
              </a:spcAft>
              <a:defRPr/>
            </a:lvl1pPr>
          </a:lstStyle>
          <a:p>
            <a:pPr>
              <a:defRPr/>
            </a:pPr>
            <a:endParaRPr lang="en-US"/>
          </a:p>
        </p:txBody>
      </p:sp>
      <p:sp>
        <p:nvSpPr>
          <p:cNvPr id="6" name="Slide Number Placeholder 5"/>
          <p:cNvSpPr>
            <a:spLocks noGrp="1"/>
          </p:cNvSpPr>
          <p:nvPr>
            <p:ph type="sldNum" sz="quarter" idx="12"/>
          </p:nvPr>
        </p:nvSpPr>
        <p:spPr/>
        <p:txBody>
          <a:bodyPr/>
          <a:lstStyle>
            <a:lvl1pPr fontAlgn="auto">
              <a:spcAft>
                <a:spcPts val="0"/>
              </a:spcAft>
              <a:defRPr/>
            </a:lvl1pPr>
          </a:lstStyle>
          <a:p>
            <a:pPr>
              <a:defRPr/>
            </a:pPr>
            <a:fld id="{2F3544B0-A0B5-4637-96CC-77E95FEE6CD5}" type="slidenum">
              <a:rPr lang="en-US"/>
              <a:pPr>
                <a:defRPr/>
              </a:pPr>
              <a:t>‹#›</a:t>
            </a:fld>
            <a:endParaRPr lang="en-US" dirty="0"/>
          </a:p>
        </p:txBody>
      </p:sp>
    </p:spTree>
  </p:cSld>
  <p:clrMapOvr>
    <a:masterClrMapping/>
  </p:clrMapOvr>
  <p:transition>
    <p:fade thruBlk="1"/>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fontAlgn="auto">
              <a:spcAft>
                <a:spcPts val="0"/>
              </a:spcAft>
              <a:defRPr/>
            </a:lvl1pPr>
          </a:lstStyle>
          <a:p>
            <a:pPr>
              <a:defRPr/>
            </a:pPr>
            <a:endParaRPr lang="en-US"/>
          </a:p>
        </p:txBody>
      </p:sp>
      <p:sp>
        <p:nvSpPr>
          <p:cNvPr id="6" name="Footer Placeholder 5"/>
          <p:cNvSpPr>
            <a:spLocks noGrp="1"/>
          </p:cNvSpPr>
          <p:nvPr>
            <p:ph type="ftr" sz="quarter" idx="11"/>
          </p:nvPr>
        </p:nvSpPr>
        <p:spPr/>
        <p:txBody>
          <a:bodyPr/>
          <a:lstStyle>
            <a:lvl1pPr fontAlgn="auto">
              <a:spcAft>
                <a:spcPts val="0"/>
              </a:spcAft>
              <a:defRPr/>
            </a:lvl1pPr>
          </a:lstStyle>
          <a:p>
            <a:pPr>
              <a:defRPr/>
            </a:pPr>
            <a:endParaRPr lang="en-US"/>
          </a:p>
        </p:txBody>
      </p:sp>
      <p:sp>
        <p:nvSpPr>
          <p:cNvPr id="7" name="Slide Number Placeholder 6"/>
          <p:cNvSpPr>
            <a:spLocks noGrp="1"/>
          </p:cNvSpPr>
          <p:nvPr>
            <p:ph type="sldNum" sz="quarter" idx="12"/>
          </p:nvPr>
        </p:nvSpPr>
        <p:spPr/>
        <p:txBody>
          <a:bodyPr/>
          <a:lstStyle>
            <a:lvl1pPr fontAlgn="auto">
              <a:spcAft>
                <a:spcPts val="0"/>
              </a:spcAft>
              <a:defRPr/>
            </a:lvl1pPr>
          </a:lstStyle>
          <a:p>
            <a:pPr>
              <a:defRPr/>
            </a:pPr>
            <a:fld id="{A50E1202-340C-4D4E-A913-EA0E823455DF}" type="slidenum">
              <a:rPr lang="en-US"/>
              <a:pPr>
                <a:defRPr/>
              </a:pPr>
              <a:t>‹#›</a:t>
            </a:fld>
            <a:endParaRPr lang="en-US" dirty="0"/>
          </a:p>
        </p:txBody>
      </p:sp>
    </p:spTree>
  </p:cSld>
  <p:clrMapOvr>
    <a:masterClrMapping/>
  </p:clrMapOvr>
  <p:transition>
    <p:fade thruBlk="1"/>
  </p:transition>
</p:sldLayout>
</file>

<file path=ppt/slideLayouts/slideLayout3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fontAlgn="auto">
              <a:spcAft>
                <a:spcPts val="0"/>
              </a:spcAft>
              <a:defRPr/>
            </a:lvl1pPr>
          </a:lstStyle>
          <a:p>
            <a:pPr>
              <a:defRPr/>
            </a:pPr>
            <a:endParaRPr lang="en-US"/>
          </a:p>
        </p:txBody>
      </p:sp>
      <p:sp>
        <p:nvSpPr>
          <p:cNvPr id="8" name="Footer Placeholder 7"/>
          <p:cNvSpPr>
            <a:spLocks noGrp="1"/>
          </p:cNvSpPr>
          <p:nvPr>
            <p:ph type="ftr" sz="quarter" idx="11"/>
          </p:nvPr>
        </p:nvSpPr>
        <p:spPr/>
        <p:txBody>
          <a:bodyPr/>
          <a:lstStyle>
            <a:lvl1pPr fontAlgn="auto">
              <a:spcAft>
                <a:spcPts val="0"/>
              </a:spcAft>
              <a:defRPr/>
            </a:lvl1pPr>
          </a:lstStyle>
          <a:p>
            <a:pPr>
              <a:defRPr/>
            </a:pPr>
            <a:endParaRPr lang="en-US"/>
          </a:p>
        </p:txBody>
      </p:sp>
      <p:sp>
        <p:nvSpPr>
          <p:cNvPr id="9" name="Slide Number Placeholder 8"/>
          <p:cNvSpPr>
            <a:spLocks noGrp="1"/>
          </p:cNvSpPr>
          <p:nvPr>
            <p:ph type="sldNum" sz="quarter" idx="12"/>
          </p:nvPr>
        </p:nvSpPr>
        <p:spPr/>
        <p:txBody>
          <a:bodyPr/>
          <a:lstStyle>
            <a:lvl1pPr fontAlgn="auto">
              <a:spcAft>
                <a:spcPts val="0"/>
              </a:spcAft>
              <a:defRPr/>
            </a:lvl1pPr>
          </a:lstStyle>
          <a:p>
            <a:pPr>
              <a:defRPr/>
            </a:pPr>
            <a:fld id="{B07F5DE2-5160-471D-99EE-571A8AA20696}" type="slidenum">
              <a:rPr lang="en-US"/>
              <a:pPr>
                <a:defRPr/>
              </a:pPr>
              <a:t>‹#›</a:t>
            </a:fld>
            <a:endParaRPr lang="en-US" dirty="0"/>
          </a:p>
        </p:txBody>
      </p:sp>
    </p:spTree>
  </p:cSld>
  <p:clrMapOvr>
    <a:masterClrMapping/>
  </p:clrMapOvr>
  <p:transition>
    <p:fade thruBlk="1"/>
  </p:transition>
</p:sldLayout>
</file>

<file path=ppt/slideLayouts/slideLayout3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fontAlgn="auto">
              <a:spcAft>
                <a:spcPts val="0"/>
              </a:spcAft>
              <a:defRPr/>
            </a:lvl1pPr>
          </a:lstStyle>
          <a:p>
            <a:pPr>
              <a:defRPr/>
            </a:pPr>
            <a:endParaRPr lang="en-US"/>
          </a:p>
        </p:txBody>
      </p:sp>
      <p:sp>
        <p:nvSpPr>
          <p:cNvPr id="4" name="Footer Placeholder 3"/>
          <p:cNvSpPr>
            <a:spLocks noGrp="1"/>
          </p:cNvSpPr>
          <p:nvPr>
            <p:ph type="ftr" sz="quarter" idx="11"/>
          </p:nvPr>
        </p:nvSpPr>
        <p:spPr/>
        <p:txBody>
          <a:bodyPr/>
          <a:lstStyle>
            <a:lvl1pPr fontAlgn="auto">
              <a:spcAft>
                <a:spcPts val="0"/>
              </a:spcAft>
              <a:defRPr/>
            </a:lvl1pPr>
          </a:lstStyle>
          <a:p>
            <a:pPr>
              <a:defRPr/>
            </a:pPr>
            <a:endParaRPr lang="en-US"/>
          </a:p>
        </p:txBody>
      </p:sp>
      <p:sp>
        <p:nvSpPr>
          <p:cNvPr id="5" name="Slide Number Placeholder 4"/>
          <p:cNvSpPr>
            <a:spLocks noGrp="1"/>
          </p:cNvSpPr>
          <p:nvPr>
            <p:ph type="sldNum" sz="quarter" idx="12"/>
          </p:nvPr>
        </p:nvSpPr>
        <p:spPr/>
        <p:txBody>
          <a:bodyPr/>
          <a:lstStyle>
            <a:lvl1pPr fontAlgn="auto">
              <a:spcAft>
                <a:spcPts val="0"/>
              </a:spcAft>
              <a:defRPr/>
            </a:lvl1pPr>
          </a:lstStyle>
          <a:p>
            <a:pPr>
              <a:defRPr/>
            </a:pPr>
            <a:fld id="{EDFCB84D-F4D3-401A-A9FD-8DE51E022173}" type="slidenum">
              <a:rPr lang="en-US"/>
              <a:pPr>
                <a:defRPr/>
              </a:pPr>
              <a:t>‹#›</a:t>
            </a:fld>
            <a:endParaRPr lang="en-US" dirty="0"/>
          </a:p>
        </p:txBody>
      </p:sp>
    </p:spTree>
  </p:cSld>
  <p:clrMapOvr>
    <a:masterClrMapping/>
  </p:clrMapOvr>
  <p:transition>
    <p:fade thruBlk="1"/>
  </p:transition>
</p:sldLayout>
</file>

<file path=ppt/slideLayouts/slideLayout3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thruBlk="1"/>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960438"/>
            <a:ext cx="8229600" cy="712787"/>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51038"/>
            <a:ext cx="4038600" cy="39925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51038"/>
            <a:ext cx="4038600" cy="39925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fontAlgn="auto">
              <a:spcAft>
                <a:spcPts val="0"/>
              </a:spcAft>
              <a:defRPr/>
            </a:lvl1pPr>
          </a:lstStyle>
          <a:p>
            <a:pPr>
              <a:defRPr/>
            </a:pPr>
            <a:endParaRPr lang="en-US"/>
          </a:p>
        </p:txBody>
      </p:sp>
      <p:sp>
        <p:nvSpPr>
          <p:cNvPr id="6" name="Footer Placeholder 5"/>
          <p:cNvSpPr>
            <a:spLocks noGrp="1"/>
          </p:cNvSpPr>
          <p:nvPr>
            <p:ph type="ftr" sz="quarter" idx="11"/>
          </p:nvPr>
        </p:nvSpPr>
        <p:spPr/>
        <p:txBody>
          <a:bodyPr/>
          <a:lstStyle>
            <a:lvl1pPr fontAlgn="auto">
              <a:spcAft>
                <a:spcPts val="0"/>
              </a:spcAft>
              <a:defRPr/>
            </a:lvl1pPr>
          </a:lstStyle>
          <a:p>
            <a:pPr>
              <a:defRPr/>
            </a:pPr>
            <a:endParaRPr lang="en-US"/>
          </a:p>
        </p:txBody>
      </p:sp>
      <p:sp>
        <p:nvSpPr>
          <p:cNvPr id="7" name="Slide Number Placeholder 6"/>
          <p:cNvSpPr>
            <a:spLocks noGrp="1"/>
          </p:cNvSpPr>
          <p:nvPr>
            <p:ph type="sldNum" sz="quarter" idx="12"/>
          </p:nvPr>
        </p:nvSpPr>
        <p:spPr/>
        <p:txBody>
          <a:bodyPr/>
          <a:lstStyle>
            <a:lvl1pPr fontAlgn="auto">
              <a:spcAft>
                <a:spcPts val="0"/>
              </a:spcAft>
              <a:defRPr/>
            </a:lvl1pPr>
          </a:lstStyle>
          <a:p>
            <a:pPr>
              <a:defRPr/>
            </a:pPr>
            <a:fld id="{55591C0E-AAC6-4B1E-9BB6-C7142B8C7A62}" type="slidenum">
              <a:rPr lang="en-US"/>
              <a:pPr>
                <a:defRPr/>
              </a:pPr>
              <a:t>‹#›</a:t>
            </a:fld>
            <a:endParaRPr lang="en-US" dirty="0"/>
          </a:p>
        </p:txBody>
      </p:sp>
    </p:spTree>
  </p:cSld>
  <p:clrMapOvr>
    <a:masterClrMapping/>
  </p:clrMapOvr>
  <p:transition>
    <p:fade thruBlk="1"/>
  </p:transition>
</p:sldLayout>
</file>

<file path=ppt/slideLayouts/slideLayout4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fontAlgn="auto">
              <a:spcAft>
                <a:spcPts val="0"/>
              </a:spcAft>
              <a:defRPr/>
            </a:lvl1pPr>
          </a:lstStyle>
          <a:p>
            <a:pPr>
              <a:defRPr/>
            </a:pPr>
            <a:endParaRPr lang="en-US"/>
          </a:p>
        </p:txBody>
      </p:sp>
      <p:sp>
        <p:nvSpPr>
          <p:cNvPr id="6" name="Footer Placeholder 5"/>
          <p:cNvSpPr>
            <a:spLocks noGrp="1"/>
          </p:cNvSpPr>
          <p:nvPr>
            <p:ph type="ftr" sz="quarter" idx="11"/>
          </p:nvPr>
        </p:nvSpPr>
        <p:spPr/>
        <p:txBody>
          <a:bodyPr/>
          <a:lstStyle>
            <a:lvl1pPr fontAlgn="auto">
              <a:spcAft>
                <a:spcPts val="0"/>
              </a:spcAft>
              <a:defRPr/>
            </a:lvl1pPr>
          </a:lstStyle>
          <a:p>
            <a:pPr>
              <a:defRPr/>
            </a:pPr>
            <a:endParaRPr lang="en-US"/>
          </a:p>
        </p:txBody>
      </p:sp>
      <p:sp>
        <p:nvSpPr>
          <p:cNvPr id="7" name="Slide Number Placeholder 6"/>
          <p:cNvSpPr>
            <a:spLocks noGrp="1"/>
          </p:cNvSpPr>
          <p:nvPr>
            <p:ph type="sldNum" sz="quarter" idx="12"/>
          </p:nvPr>
        </p:nvSpPr>
        <p:spPr/>
        <p:txBody>
          <a:bodyPr/>
          <a:lstStyle>
            <a:lvl1pPr fontAlgn="auto">
              <a:spcAft>
                <a:spcPts val="0"/>
              </a:spcAft>
              <a:defRPr/>
            </a:lvl1pPr>
          </a:lstStyle>
          <a:p>
            <a:pPr>
              <a:defRPr/>
            </a:pPr>
            <a:fld id="{2EE873E1-BCE2-4905-84E9-C717A29CBEA9}" type="slidenum">
              <a:rPr lang="en-US"/>
              <a:pPr>
                <a:defRPr/>
              </a:pPr>
              <a:t>‹#›</a:t>
            </a:fld>
            <a:endParaRPr lang="en-US" dirty="0"/>
          </a:p>
        </p:txBody>
      </p:sp>
    </p:spTree>
  </p:cSld>
  <p:clrMapOvr>
    <a:masterClrMapping/>
  </p:clrMapOvr>
  <p:transition>
    <p:fade thruBlk="1"/>
  </p:transition>
</p:sldLayout>
</file>

<file path=ppt/slideLayouts/slideLayout4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fontAlgn="auto">
              <a:spcAft>
                <a:spcPts val="0"/>
              </a:spcAft>
              <a:defRPr/>
            </a:lvl1pPr>
          </a:lstStyle>
          <a:p>
            <a:pPr>
              <a:defRPr/>
            </a:pPr>
            <a:endParaRPr lang="en-US"/>
          </a:p>
        </p:txBody>
      </p:sp>
      <p:sp>
        <p:nvSpPr>
          <p:cNvPr id="5" name="Footer Placeholder 4"/>
          <p:cNvSpPr>
            <a:spLocks noGrp="1"/>
          </p:cNvSpPr>
          <p:nvPr>
            <p:ph type="ftr" sz="quarter" idx="11"/>
          </p:nvPr>
        </p:nvSpPr>
        <p:spPr/>
        <p:txBody>
          <a:bodyPr/>
          <a:lstStyle>
            <a:lvl1pPr fontAlgn="auto">
              <a:spcAft>
                <a:spcPts val="0"/>
              </a:spcAft>
              <a:defRPr/>
            </a:lvl1pPr>
          </a:lstStyle>
          <a:p>
            <a:pPr>
              <a:defRPr/>
            </a:pPr>
            <a:endParaRPr lang="en-US"/>
          </a:p>
        </p:txBody>
      </p:sp>
      <p:sp>
        <p:nvSpPr>
          <p:cNvPr id="6" name="Slide Number Placeholder 5"/>
          <p:cNvSpPr>
            <a:spLocks noGrp="1"/>
          </p:cNvSpPr>
          <p:nvPr>
            <p:ph type="sldNum" sz="quarter" idx="12"/>
          </p:nvPr>
        </p:nvSpPr>
        <p:spPr/>
        <p:txBody>
          <a:bodyPr/>
          <a:lstStyle>
            <a:lvl1pPr fontAlgn="auto">
              <a:spcAft>
                <a:spcPts val="0"/>
              </a:spcAft>
              <a:defRPr/>
            </a:lvl1pPr>
          </a:lstStyle>
          <a:p>
            <a:pPr>
              <a:defRPr/>
            </a:pPr>
            <a:fld id="{E1E4C5AF-CBB9-46CF-B553-D0D77B18A8D9}" type="slidenum">
              <a:rPr lang="en-US"/>
              <a:pPr>
                <a:defRPr/>
              </a:pPr>
              <a:t>‹#›</a:t>
            </a:fld>
            <a:endParaRPr lang="en-US" dirty="0"/>
          </a:p>
        </p:txBody>
      </p:sp>
    </p:spTree>
  </p:cSld>
  <p:clrMapOvr>
    <a:masterClrMapping/>
  </p:clrMapOvr>
  <p:transition>
    <p:fade thruBlk="1"/>
  </p:transition>
</p:sldLayout>
</file>

<file path=ppt/slideLayouts/slideLayout4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fontAlgn="auto">
              <a:spcAft>
                <a:spcPts val="0"/>
              </a:spcAft>
              <a:defRPr/>
            </a:lvl1pPr>
          </a:lstStyle>
          <a:p>
            <a:pPr>
              <a:defRPr/>
            </a:pPr>
            <a:endParaRPr lang="en-US"/>
          </a:p>
        </p:txBody>
      </p:sp>
      <p:sp>
        <p:nvSpPr>
          <p:cNvPr id="5" name="Footer Placeholder 4"/>
          <p:cNvSpPr>
            <a:spLocks noGrp="1"/>
          </p:cNvSpPr>
          <p:nvPr>
            <p:ph type="ftr" sz="quarter" idx="11"/>
          </p:nvPr>
        </p:nvSpPr>
        <p:spPr/>
        <p:txBody>
          <a:bodyPr/>
          <a:lstStyle>
            <a:lvl1pPr fontAlgn="auto">
              <a:spcAft>
                <a:spcPts val="0"/>
              </a:spcAft>
              <a:defRPr/>
            </a:lvl1pPr>
          </a:lstStyle>
          <a:p>
            <a:pPr>
              <a:defRPr/>
            </a:pPr>
            <a:endParaRPr lang="en-US"/>
          </a:p>
        </p:txBody>
      </p:sp>
      <p:sp>
        <p:nvSpPr>
          <p:cNvPr id="6" name="Slide Number Placeholder 5"/>
          <p:cNvSpPr>
            <a:spLocks noGrp="1"/>
          </p:cNvSpPr>
          <p:nvPr>
            <p:ph type="sldNum" sz="quarter" idx="12"/>
          </p:nvPr>
        </p:nvSpPr>
        <p:spPr/>
        <p:txBody>
          <a:bodyPr/>
          <a:lstStyle>
            <a:lvl1pPr fontAlgn="auto">
              <a:spcAft>
                <a:spcPts val="0"/>
              </a:spcAft>
              <a:defRPr/>
            </a:lvl1pPr>
          </a:lstStyle>
          <a:p>
            <a:pPr>
              <a:defRPr/>
            </a:pPr>
            <a:fld id="{902B60BE-A71C-49AF-A27C-A1949DD2D426}" type="slidenum">
              <a:rPr lang="en-US"/>
              <a:pPr>
                <a:defRPr/>
              </a:pPr>
              <a:t>‹#›</a:t>
            </a:fld>
            <a:endParaRPr lang="en-US" dirty="0"/>
          </a:p>
        </p:txBody>
      </p:sp>
    </p:spTree>
  </p:cSld>
  <p:clrMapOvr>
    <a:masterClrMapping/>
  </p:clrMapOvr>
  <p:transition>
    <p:fade thruBlk="1"/>
  </p:transition>
</p:sldLayout>
</file>

<file path=ppt/slideLayouts/slideLayout44.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4" name="Rectangle 3"/>
          <p:cNvSpPr>
            <a:spLocks noChangeArrowheads="1"/>
          </p:cNvSpPr>
          <p:nvPr userDrawn="1"/>
        </p:nvSpPr>
        <p:spPr bwMode="auto">
          <a:xfrm>
            <a:off x="4267200" y="6477000"/>
            <a:ext cx="4572000" cy="215900"/>
          </a:xfrm>
          <a:prstGeom prst="rect">
            <a:avLst/>
          </a:prstGeom>
          <a:noFill/>
          <a:ln w="9525">
            <a:noFill/>
            <a:miter lim="800000"/>
            <a:headEnd/>
            <a:tailEnd/>
          </a:ln>
        </p:spPr>
        <p:txBody>
          <a:bodyPr>
            <a:spAutoFit/>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r">
              <a:defRPr/>
            </a:pPr>
            <a:r>
              <a:rPr lang="en-US" sz="800" dirty="0" smtClean="0">
                <a:solidFill>
                  <a:srgbClr val="FFFFFF"/>
                </a:solidFill>
              </a:rPr>
              <a:t>Developed by the Texas Education Service Center Curriculum Collaborative (TESCCC)</a:t>
            </a:r>
            <a:endParaRPr lang="en-US" sz="800" dirty="0">
              <a:solidFill>
                <a:srgbClr val="FFFFFF"/>
              </a:solidFill>
            </a:endParaRPr>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Tree>
  </p:cSld>
  <p:clrMapOvr>
    <a:masterClrMapping/>
  </p:clrMapOvr>
  <p:transition>
    <p:fade thruBlk="1"/>
  </p:transition>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fontAlgn="auto">
              <a:spcBef>
                <a:spcPts val="0"/>
              </a:spcBef>
              <a:spcAft>
                <a:spcPts val="0"/>
              </a:spcAft>
              <a:defRPr dirty="0"/>
            </a:lvl1pPr>
          </a:lstStyle>
          <a:p>
            <a:pPr>
              <a:defRPr/>
            </a:pPr>
            <a:endParaRPr lang="en-US"/>
          </a:p>
        </p:txBody>
      </p:sp>
      <p:sp>
        <p:nvSpPr>
          <p:cNvPr id="5" name="Rectangle 5"/>
          <p:cNvSpPr>
            <a:spLocks noGrp="1" noChangeArrowheads="1"/>
          </p:cNvSpPr>
          <p:nvPr>
            <p:ph type="ftr" sz="quarter" idx="11"/>
          </p:nvPr>
        </p:nvSpPr>
        <p:spPr/>
        <p:txBody>
          <a:bodyPr/>
          <a:lstStyle>
            <a:lvl1pPr fontAlgn="auto">
              <a:spcBef>
                <a:spcPts val="0"/>
              </a:spcBef>
              <a:spcAft>
                <a:spcPts val="0"/>
              </a:spcAft>
              <a:defRPr dirty="0"/>
            </a:lvl1pPr>
          </a:lstStyle>
          <a:p>
            <a:pPr>
              <a:defRPr/>
            </a:pPr>
            <a:endParaRPr lang="en-US"/>
          </a:p>
        </p:txBody>
      </p:sp>
      <p:sp>
        <p:nvSpPr>
          <p:cNvPr id="6"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B8668AF3-50B7-4322-8AEA-9AD8955140E3}" type="slidenum">
              <a:rPr lang="en-US"/>
              <a:pPr>
                <a:defRPr/>
              </a:pPr>
              <a:t>‹#›</a:t>
            </a:fld>
            <a:endParaRPr lang="en-US" dirty="0"/>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fontAlgn="auto">
              <a:spcBef>
                <a:spcPts val="0"/>
              </a:spcBef>
              <a:spcAft>
                <a:spcPts val="0"/>
              </a:spcAft>
              <a:defRPr dirty="0"/>
            </a:lvl1pPr>
          </a:lstStyle>
          <a:p>
            <a:pPr>
              <a:defRPr/>
            </a:pPr>
            <a:endParaRPr lang="en-US"/>
          </a:p>
        </p:txBody>
      </p:sp>
      <p:sp>
        <p:nvSpPr>
          <p:cNvPr id="5" name="Rectangle 5"/>
          <p:cNvSpPr>
            <a:spLocks noGrp="1" noChangeArrowheads="1"/>
          </p:cNvSpPr>
          <p:nvPr>
            <p:ph type="ftr" sz="quarter" idx="11"/>
          </p:nvPr>
        </p:nvSpPr>
        <p:spPr/>
        <p:txBody>
          <a:bodyPr/>
          <a:lstStyle>
            <a:lvl1pPr fontAlgn="auto">
              <a:spcBef>
                <a:spcPts val="0"/>
              </a:spcBef>
              <a:spcAft>
                <a:spcPts val="0"/>
              </a:spcAft>
              <a:defRPr dirty="0"/>
            </a:lvl1pPr>
          </a:lstStyle>
          <a:p>
            <a:pPr>
              <a:defRPr/>
            </a:pPr>
            <a:endParaRPr lang="en-US"/>
          </a:p>
        </p:txBody>
      </p:sp>
      <p:sp>
        <p:nvSpPr>
          <p:cNvPr id="6"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146EFEB4-6DD6-4BBE-ADA5-C32A68A8607E}" type="slidenum">
              <a:rPr lang="en-US"/>
              <a:pPr>
                <a:defRPr/>
              </a:pPr>
              <a:t>‹#›</a:t>
            </a:fld>
            <a:endParaRPr lang="en-US" dirty="0"/>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fontAlgn="auto">
              <a:spcBef>
                <a:spcPts val="0"/>
              </a:spcBef>
              <a:spcAft>
                <a:spcPts val="0"/>
              </a:spcAft>
              <a:defRPr dirty="0"/>
            </a:lvl1pPr>
          </a:lstStyle>
          <a:p>
            <a:pPr>
              <a:defRPr/>
            </a:pPr>
            <a:endParaRPr lang="en-US"/>
          </a:p>
        </p:txBody>
      </p:sp>
      <p:sp>
        <p:nvSpPr>
          <p:cNvPr id="6" name="Rectangle 5"/>
          <p:cNvSpPr>
            <a:spLocks noGrp="1" noChangeArrowheads="1"/>
          </p:cNvSpPr>
          <p:nvPr>
            <p:ph type="ftr" sz="quarter" idx="11"/>
          </p:nvPr>
        </p:nvSpPr>
        <p:spPr/>
        <p:txBody>
          <a:bodyPr/>
          <a:lstStyle>
            <a:lvl1pPr fontAlgn="auto">
              <a:spcBef>
                <a:spcPts val="0"/>
              </a:spcBef>
              <a:spcAft>
                <a:spcPts val="0"/>
              </a:spcAft>
              <a:defRPr dirty="0"/>
            </a:lvl1pPr>
          </a:lstStyle>
          <a:p>
            <a:pPr>
              <a:defRPr/>
            </a:pPr>
            <a:endParaRPr lang="en-US"/>
          </a:p>
        </p:txBody>
      </p:sp>
      <p:sp>
        <p:nvSpPr>
          <p:cNvPr id="7"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21A0A769-6168-4422-93AC-57BEAB09E9A3}"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fontAlgn="auto">
              <a:spcBef>
                <a:spcPts val="0"/>
              </a:spcBef>
              <a:spcAft>
                <a:spcPts val="0"/>
              </a:spcAft>
              <a:defRPr dirty="0"/>
            </a:lvl1pPr>
          </a:lstStyle>
          <a:p>
            <a:pPr>
              <a:defRPr/>
            </a:pPr>
            <a:endParaRPr lang="en-US"/>
          </a:p>
        </p:txBody>
      </p:sp>
      <p:sp>
        <p:nvSpPr>
          <p:cNvPr id="8" name="Rectangle 5"/>
          <p:cNvSpPr>
            <a:spLocks noGrp="1" noChangeArrowheads="1"/>
          </p:cNvSpPr>
          <p:nvPr>
            <p:ph type="ftr" sz="quarter" idx="11"/>
          </p:nvPr>
        </p:nvSpPr>
        <p:spPr/>
        <p:txBody>
          <a:bodyPr/>
          <a:lstStyle>
            <a:lvl1pPr fontAlgn="auto">
              <a:spcBef>
                <a:spcPts val="0"/>
              </a:spcBef>
              <a:spcAft>
                <a:spcPts val="0"/>
              </a:spcAft>
              <a:defRPr dirty="0"/>
            </a:lvl1pPr>
          </a:lstStyle>
          <a:p>
            <a:pPr>
              <a:defRPr/>
            </a:pPr>
            <a:endParaRPr lang="en-US"/>
          </a:p>
        </p:txBody>
      </p:sp>
      <p:sp>
        <p:nvSpPr>
          <p:cNvPr id="9"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2EF63665-4AE8-4D3E-8334-3ACB1E31490B}" type="slidenum">
              <a:rPr lang="en-US"/>
              <a:pPr>
                <a:defRPr/>
              </a:pPr>
              <a:t>‹#›</a:t>
            </a:fld>
            <a:endParaRPr lang="en-US" dirty="0"/>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fontAlgn="auto">
              <a:spcBef>
                <a:spcPts val="0"/>
              </a:spcBef>
              <a:spcAft>
                <a:spcPts val="0"/>
              </a:spcAft>
              <a:defRPr dirty="0"/>
            </a:lvl1pPr>
          </a:lstStyle>
          <a:p>
            <a:pPr>
              <a:defRPr/>
            </a:pPr>
            <a:endParaRPr lang="en-US"/>
          </a:p>
        </p:txBody>
      </p:sp>
      <p:sp>
        <p:nvSpPr>
          <p:cNvPr id="4" name="Rectangle 5"/>
          <p:cNvSpPr>
            <a:spLocks noGrp="1" noChangeArrowheads="1"/>
          </p:cNvSpPr>
          <p:nvPr>
            <p:ph type="ftr" sz="quarter" idx="11"/>
          </p:nvPr>
        </p:nvSpPr>
        <p:spPr/>
        <p:txBody>
          <a:bodyPr/>
          <a:lstStyle>
            <a:lvl1pPr fontAlgn="auto">
              <a:spcBef>
                <a:spcPts val="0"/>
              </a:spcBef>
              <a:spcAft>
                <a:spcPts val="0"/>
              </a:spcAft>
              <a:defRPr dirty="0"/>
            </a:lvl1pPr>
          </a:lstStyle>
          <a:p>
            <a:pPr>
              <a:defRPr/>
            </a:pPr>
            <a:endParaRPr lang="en-US"/>
          </a:p>
        </p:txBody>
      </p:sp>
      <p:sp>
        <p:nvSpPr>
          <p:cNvPr id="5"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76EA3738-96E0-4E6C-961D-CEACB9583EB0}" type="slidenum">
              <a:rPr lang="en-US"/>
              <a:pPr>
                <a:defRPr/>
              </a:pPr>
              <a:t>‹#›</a:t>
            </a:fld>
            <a:endParaRPr lang="en-US" dirty="0"/>
          </a:p>
        </p:txBody>
      </p:sp>
    </p:spTree>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fontAlgn="auto">
              <a:spcBef>
                <a:spcPts val="0"/>
              </a:spcBef>
              <a:spcAft>
                <a:spcPts val="0"/>
              </a:spcAft>
              <a:defRPr dirty="0"/>
            </a:lvl1pPr>
          </a:lstStyle>
          <a:p>
            <a:pPr>
              <a:defRPr/>
            </a:pPr>
            <a:endParaRPr lang="en-US"/>
          </a:p>
        </p:txBody>
      </p:sp>
      <p:sp>
        <p:nvSpPr>
          <p:cNvPr id="3" name="Rectangle 5"/>
          <p:cNvSpPr>
            <a:spLocks noGrp="1" noChangeArrowheads="1"/>
          </p:cNvSpPr>
          <p:nvPr>
            <p:ph type="ftr" sz="quarter" idx="11"/>
          </p:nvPr>
        </p:nvSpPr>
        <p:spPr/>
        <p:txBody>
          <a:bodyPr/>
          <a:lstStyle>
            <a:lvl1pPr fontAlgn="auto">
              <a:spcBef>
                <a:spcPts val="0"/>
              </a:spcBef>
              <a:spcAft>
                <a:spcPts val="0"/>
              </a:spcAft>
              <a:defRPr dirty="0"/>
            </a:lvl1pPr>
          </a:lstStyle>
          <a:p>
            <a:pPr>
              <a:defRPr/>
            </a:pPr>
            <a:endParaRPr lang="en-US"/>
          </a:p>
        </p:txBody>
      </p:sp>
      <p:sp>
        <p:nvSpPr>
          <p:cNvPr id="4"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9026A0ED-DC66-41B3-BC6A-9A88C92E6932}" type="slidenum">
              <a:rPr lang="en-US"/>
              <a:pPr>
                <a:defRPr/>
              </a:pPr>
              <a:t>‹#›</a:t>
            </a:fld>
            <a:endParaRPr lang="en-US" dirty="0"/>
          </a:p>
        </p:txBody>
      </p:sp>
    </p:spTree>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fontAlgn="auto">
              <a:spcBef>
                <a:spcPts val="0"/>
              </a:spcBef>
              <a:spcAft>
                <a:spcPts val="0"/>
              </a:spcAft>
              <a:defRPr dirty="0"/>
            </a:lvl1pPr>
          </a:lstStyle>
          <a:p>
            <a:pPr>
              <a:defRPr/>
            </a:pPr>
            <a:endParaRPr lang="en-US"/>
          </a:p>
        </p:txBody>
      </p:sp>
      <p:sp>
        <p:nvSpPr>
          <p:cNvPr id="6" name="Rectangle 5"/>
          <p:cNvSpPr>
            <a:spLocks noGrp="1" noChangeArrowheads="1"/>
          </p:cNvSpPr>
          <p:nvPr>
            <p:ph type="ftr" sz="quarter" idx="11"/>
          </p:nvPr>
        </p:nvSpPr>
        <p:spPr/>
        <p:txBody>
          <a:bodyPr/>
          <a:lstStyle>
            <a:lvl1pPr fontAlgn="auto">
              <a:spcBef>
                <a:spcPts val="0"/>
              </a:spcBef>
              <a:spcAft>
                <a:spcPts val="0"/>
              </a:spcAft>
              <a:defRPr dirty="0"/>
            </a:lvl1pPr>
          </a:lstStyle>
          <a:p>
            <a:pPr>
              <a:defRPr/>
            </a:pPr>
            <a:endParaRPr lang="en-US"/>
          </a:p>
        </p:txBody>
      </p:sp>
      <p:sp>
        <p:nvSpPr>
          <p:cNvPr id="7"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596151CF-613C-4039-B79D-0DE9A54F916C}" type="slidenum">
              <a:rPr lang="en-US"/>
              <a:pPr>
                <a:defRPr/>
              </a:pPr>
              <a:t>‹#›</a:t>
            </a:fld>
            <a:endParaRPr lang="en-US" dirty="0"/>
          </a:p>
        </p:txBody>
      </p:sp>
    </p:spTree>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fontAlgn="auto">
              <a:spcBef>
                <a:spcPts val="0"/>
              </a:spcBef>
              <a:spcAft>
                <a:spcPts val="0"/>
              </a:spcAft>
              <a:defRPr dirty="0"/>
            </a:lvl1pPr>
          </a:lstStyle>
          <a:p>
            <a:pPr>
              <a:defRPr/>
            </a:pPr>
            <a:endParaRPr lang="en-US"/>
          </a:p>
        </p:txBody>
      </p:sp>
      <p:sp>
        <p:nvSpPr>
          <p:cNvPr id="6" name="Rectangle 5"/>
          <p:cNvSpPr>
            <a:spLocks noGrp="1" noChangeArrowheads="1"/>
          </p:cNvSpPr>
          <p:nvPr>
            <p:ph type="ftr" sz="quarter" idx="11"/>
          </p:nvPr>
        </p:nvSpPr>
        <p:spPr/>
        <p:txBody>
          <a:bodyPr/>
          <a:lstStyle>
            <a:lvl1pPr fontAlgn="auto">
              <a:spcBef>
                <a:spcPts val="0"/>
              </a:spcBef>
              <a:spcAft>
                <a:spcPts val="0"/>
              </a:spcAft>
              <a:defRPr dirty="0"/>
            </a:lvl1pPr>
          </a:lstStyle>
          <a:p>
            <a:pPr>
              <a:defRPr/>
            </a:pPr>
            <a:endParaRPr lang="en-US"/>
          </a:p>
        </p:txBody>
      </p:sp>
      <p:sp>
        <p:nvSpPr>
          <p:cNvPr id="7"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44D88525-F9F9-43A1-828D-17A0B993E258}" type="slidenum">
              <a:rPr lang="en-US"/>
              <a:pPr>
                <a:defRPr/>
              </a:pPr>
              <a:t>‹#›</a:t>
            </a:fld>
            <a:endParaRPr lang="en-US" dirty="0"/>
          </a:p>
        </p:txBody>
      </p:sp>
    </p:spTree>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fontAlgn="auto">
              <a:spcBef>
                <a:spcPts val="0"/>
              </a:spcBef>
              <a:spcAft>
                <a:spcPts val="0"/>
              </a:spcAft>
              <a:defRPr dirty="0"/>
            </a:lvl1pPr>
          </a:lstStyle>
          <a:p>
            <a:pPr>
              <a:defRPr/>
            </a:pPr>
            <a:endParaRPr lang="en-US"/>
          </a:p>
        </p:txBody>
      </p:sp>
      <p:sp>
        <p:nvSpPr>
          <p:cNvPr id="5" name="Rectangle 5"/>
          <p:cNvSpPr>
            <a:spLocks noGrp="1" noChangeArrowheads="1"/>
          </p:cNvSpPr>
          <p:nvPr>
            <p:ph type="ftr" sz="quarter" idx="11"/>
          </p:nvPr>
        </p:nvSpPr>
        <p:spPr/>
        <p:txBody>
          <a:bodyPr/>
          <a:lstStyle>
            <a:lvl1pPr fontAlgn="auto">
              <a:spcBef>
                <a:spcPts val="0"/>
              </a:spcBef>
              <a:spcAft>
                <a:spcPts val="0"/>
              </a:spcAft>
              <a:defRPr dirty="0"/>
            </a:lvl1pPr>
          </a:lstStyle>
          <a:p>
            <a:pPr>
              <a:defRPr/>
            </a:pPr>
            <a:endParaRPr lang="en-US"/>
          </a:p>
        </p:txBody>
      </p:sp>
      <p:sp>
        <p:nvSpPr>
          <p:cNvPr id="6"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A1B28A19-F034-4294-813E-6C1B2106439D}" type="slidenum">
              <a:rPr lang="en-US"/>
              <a:pPr>
                <a:defRPr/>
              </a:pPr>
              <a:t>‹#›</a:t>
            </a:fld>
            <a:endParaRPr lang="en-US" dirty="0"/>
          </a:p>
        </p:txBody>
      </p:sp>
    </p:spTree>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fontAlgn="auto">
              <a:spcBef>
                <a:spcPts val="0"/>
              </a:spcBef>
              <a:spcAft>
                <a:spcPts val="0"/>
              </a:spcAft>
              <a:defRPr dirty="0"/>
            </a:lvl1pPr>
          </a:lstStyle>
          <a:p>
            <a:pPr>
              <a:defRPr/>
            </a:pPr>
            <a:endParaRPr lang="en-US"/>
          </a:p>
        </p:txBody>
      </p:sp>
      <p:sp>
        <p:nvSpPr>
          <p:cNvPr id="5" name="Rectangle 5"/>
          <p:cNvSpPr>
            <a:spLocks noGrp="1" noChangeArrowheads="1"/>
          </p:cNvSpPr>
          <p:nvPr>
            <p:ph type="ftr" sz="quarter" idx="11"/>
          </p:nvPr>
        </p:nvSpPr>
        <p:spPr/>
        <p:txBody>
          <a:bodyPr/>
          <a:lstStyle>
            <a:lvl1pPr fontAlgn="auto">
              <a:spcBef>
                <a:spcPts val="0"/>
              </a:spcBef>
              <a:spcAft>
                <a:spcPts val="0"/>
              </a:spcAft>
              <a:defRPr dirty="0"/>
            </a:lvl1pPr>
          </a:lstStyle>
          <a:p>
            <a:pPr>
              <a:defRPr/>
            </a:pPr>
            <a:endParaRPr lang="en-US"/>
          </a:p>
        </p:txBody>
      </p:sp>
      <p:sp>
        <p:nvSpPr>
          <p:cNvPr id="6"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B0BF9914-8355-4007-B940-83197B5A79DF}" type="slidenum">
              <a:rPr lang="en-US"/>
              <a:pPr>
                <a:defRPr/>
              </a:pPr>
              <a:t>‹#›</a:t>
            </a:fld>
            <a:endParaRPr lang="en-US" dirty="0"/>
          </a:p>
        </p:txBody>
      </p:sp>
    </p:spTree>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userDrawn="1">
  <p:cSld name="Content">
    <p:spTree>
      <p:nvGrpSpPr>
        <p:cNvPr id="1" name=""/>
        <p:cNvGrpSpPr/>
        <p:nvPr/>
      </p:nvGrpSpPr>
      <p:grpSpPr>
        <a:xfrm>
          <a:off x="0" y="0"/>
          <a:ext cx="0" cy="0"/>
          <a:chOff x="0" y="0"/>
          <a:chExt cx="0" cy="0"/>
        </a:xfrm>
      </p:grpSpPr>
    </p:spTree>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4" name="Rectangle 3"/>
          <p:cNvSpPr>
            <a:spLocks noChangeArrowheads="1"/>
          </p:cNvSpPr>
          <p:nvPr userDrawn="1"/>
        </p:nvSpPr>
        <p:spPr bwMode="auto">
          <a:xfrm>
            <a:off x="4267200" y="6477000"/>
            <a:ext cx="4572000" cy="215900"/>
          </a:xfrm>
          <a:prstGeom prst="rect">
            <a:avLst/>
          </a:prstGeom>
          <a:noFill/>
          <a:ln w="9525">
            <a:noFill/>
            <a:miter lim="800000"/>
            <a:headEnd/>
            <a:tailEnd/>
          </a:ln>
        </p:spPr>
        <p:txBody>
          <a:bodyPr>
            <a:spAutoFit/>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r">
              <a:defRPr/>
            </a:pPr>
            <a:r>
              <a:rPr lang="en-US" sz="800" dirty="0" smtClean="0">
                <a:solidFill>
                  <a:srgbClr val="FFFFFF"/>
                </a:solidFill>
              </a:rPr>
              <a:t>Developed by the Texas Education Service Center Curriculum Collaborative (TESCCC)</a:t>
            </a:r>
            <a:endParaRPr lang="en-US" sz="800" dirty="0">
              <a:solidFill>
                <a:srgbClr val="FFFFFF"/>
              </a:solidFill>
            </a:endParaRPr>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Tree>
  </p:cSld>
  <p:clrMapOvr>
    <a:masterClrMapping/>
  </p:clrMapOvr>
  <p:transition>
    <p:fade thruBlk="1"/>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960438"/>
            <a:ext cx="8229600" cy="712787"/>
          </a:xfrm>
          <a:prstGeom prst="rect">
            <a:avLst/>
          </a:prstGeom>
        </p:spPr>
        <p:txBody>
          <a:bodyPr/>
          <a:lstStyle/>
          <a:p>
            <a:r>
              <a:rPr lang="en-US" smtClean="0"/>
              <a:t>Click to edit Master title style</a:t>
            </a:r>
            <a:endParaRPr lang="en-US"/>
          </a:p>
        </p:txBody>
      </p:sp>
    </p:spTree>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Tree>
  </p:cSld>
  <p:clrMapOvr>
    <a:masterClrMapping/>
  </p:clrMapOvr>
  <p:transition>
    <p:fade thruBlk="1"/>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
          <p:cNvSpPr/>
          <p:nvPr userDrawn="1"/>
        </p:nvSpPr>
        <p:spPr>
          <a:xfrm>
            <a:off x="0" y="2057400"/>
            <a:ext cx="9144000" cy="48768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solidFill>
                  <a:srgbClr val="FFFFFF"/>
                </a:solidFill>
              </a:rPr>
              <a:t>Res</a:t>
            </a:r>
          </a:p>
        </p:txBody>
      </p:sp>
      <p:sp>
        <p:nvSpPr>
          <p:cNvPr id="3" name="Rectangle 2"/>
          <p:cNvSpPr/>
          <p:nvPr userDrawn="1"/>
        </p:nvSpPr>
        <p:spPr>
          <a:xfrm>
            <a:off x="0" y="1981200"/>
            <a:ext cx="9144000" cy="48768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solidFill>
                  <a:srgbClr val="FFFFFF"/>
                </a:solidFill>
              </a:rPr>
              <a:t>Res</a:t>
            </a:r>
          </a:p>
        </p:txBody>
      </p:sp>
      <p:sp>
        <p:nvSpPr>
          <p:cNvPr id="4" name="Rectangle 3"/>
          <p:cNvSpPr/>
          <p:nvPr userDrawn="1"/>
        </p:nvSpPr>
        <p:spPr>
          <a:xfrm>
            <a:off x="-6350" y="1981200"/>
            <a:ext cx="9144000" cy="48768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rgbClr val="FFFFFF"/>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2.xml"/><Relationship Id="rId13" Type="http://schemas.openxmlformats.org/officeDocument/2006/relationships/slideLayout" Target="../slideLayouts/slideLayout27.xml"/><Relationship Id="rId18" Type="http://schemas.openxmlformats.org/officeDocument/2006/relationships/slideLayout" Target="../slideLayouts/slideLayout32.xml"/><Relationship Id="rId3" Type="http://schemas.openxmlformats.org/officeDocument/2006/relationships/slideLayout" Target="../slideLayouts/slideLayout17.xml"/><Relationship Id="rId7" Type="http://schemas.openxmlformats.org/officeDocument/2006/relationships/slideLayout" Target="../slideLayouts/slideLayout21.xml"/><Relationship Id="rId12" Type="http://schemas.openxmlformats.org/officeDocument/2006/relationships/slideLayout" Target="../slideLayouts/slideLayout26.xml"/><Relationship Id="rId17" Type="http://schemas.openxmlformats.org/officeDocument/2006/relationships/slideLayout" Target="../slideLayouts/slideLayout31.xml"/><Relationship Id="rId2" Type="http://schemas.openxmlformats.org/officeDocument/2006/relationships/slideLayout" Target="../slideLayouts/slideLayout16.xml"/><Relationship Id="rId16" Type="http://schemas.openxmlformats.org/officeDocument/2006/relationships/slideLayout" Target="../slideLayouts/slideLayout30.xml"/><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5" Type="http://schemas.openxmlformats.org/officeDocument/2006/relationships/slideLayout" Target="../slideLayouts/slideLayout19.xml"/><Relationship Id="rId15" Type="http://schemas.openxmlformats.org/officeDocument/2006/relationships/slideLayout" Target="../slideLayouts/slideLayout29.xml"/><Relationship Id="rId10" Type="http://schemas.openxmlformats.org/officeDocument/2006/relationships/slideLayout" Target="../slideLayouts/slideLayout24.xml"/><Relationship Id="rId19" Type="http://schemas.openxmlformats.org/officeDocument/2006/relationships/theme" Target="../theme/theme2.xml"/><Relationship Id="rId4" Type="http://schemas.openxmlformats.org/officeDocument/2006/relationships/slideLayout" Target="../slideLayouts/slideLayout18.xml"/><Relationship Id="rId9" Type="http://schemas.openxmlformats.org/officeDocument/2006/relationships/slideLayout" Target="../slideLayouts/slideLayout23.xml"/><Relationship Id="rId14" Type="http://schemas.openxmlformats.org/officeDocument/2006/relationships/slideLayout" Target="../slideLayouts/slideLayout28.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40.xml"/><Relationship Id="rId13" Type="http://schemas.openxmlformats.org/officeDocument/2006/relationships/slideLayout" Target="../slideLayouts/slideLayout45.xml"/><Relationship Id="rId3" Type="http://schemas.openxmlformats.org/officeDocument/2006/relationships/slideLayout" Target="../slideLayouts/slideLayout35.xml"/><Relationship Id="rId7" Type="http://schemas.openxmlformats.org/officeDocument/2006/relationships/slideLayout" Target="../slideLayouts/slideLayout39.xml"/><Relationship Id="rId12" Type="http://schemas.openxmlformats.org/officeDocument/2006/relationships/slideLayout" Target="../slideLayouts/slideLayout44.xml"/><Relationship Id="rId2" Type="http://schemas.openxmlformats.org/officeDocument/2006/relationships/slideLayout" Target="../slideLayouts/slideLayout34.xml"/><Relationship Id="rId1" Type="http://schemas.openxmlformats.org/officeDocument/2006/relationships/slideLayout" Target="../slideLayouts/slideLayout33.xml"/><Relationship Id="rId6" Type="http://schemas.openxmlformats.org/officeDocument/2006/relationships/slideLayout" Target="../slideLayouts/slideLayout38.xml"/><Relationship Id="rId11" Type="http://schemas.openxmlformats.org/officeDocument/2006/relationships/slideLayout" Target="../slideLayouts/slideLayout43.xml"/><Relationship Id="rId5" Type="http://schemas.openxmlformats.org/officeDocument/2006/relationships/slideLayout" Target="../slideLayouts/slideLayout37.xml"/><Relationship Id="rId10" Type="http://schemas.openxmlformats.org/officeDocument/2006/relationships/slideLayout" Target="../slideLayouts/slideLayout42.xml"/><Relationship Id="rId4" Type="http://schemas.openxmlformats.org/officeDocument/2006/relationships/slideLayout" Target="../slideLayouts/slideLayout36.xml"/><Relationship Id="rId9" Type="http://schemas.openxmlformats.org/officeDocument/2006/relationships/slideLayout" Target="../slideLayouts/slideLayout41.xml"/><Relationship Id="rId14"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53.xml"/><Relationship Id="rId13" Type="http://schemas.openxmlformats.org/officeDocument/2006/relationships/slideLayout" Target="../slideLayouts/slideLayout58.xml"/><Relationship Id="rId3" Type="http://schemas.openxmlformats.org/officeDocument/2006/relationships/slideLayout" Target="../slideLayouts/slideLayout48.xml"/><Relationship Id="rId7" Type="http://schemas.openxmlformats.org/officeDocument/2006/relationships/slideLayout" Target="../slideLayouts/slideLayout52.xml"/><Relationship Id="rId12" Type="http://schemas.openxmlformats.org/officeDocument/2006/relationships/slideLayout" Target="../slideLayouts/slideLayout57.xml"/><Relationship Id="rId2" Type="http://schemas.openxmlformats.org/officeDocument/2006/relationships/slideLayout" Target="../slideLayouts/slideLayout47.xml"/><Relationship Id="rId16" Type="http://schemas.openxmlformats.org/officeDocument/2006/relationships/theme" Target="../theme/theme4.xml"/><Relationship Id="rId1" Type="http://schemas.openxmlformats.org/officeDocument/2006/relationships/slideLayout" Target="../slideLayouts/slideLayout46.xml"/><Relationship Id="rId6" Type="http://schemas.openxmlformats.org/officeDocument/2006/relationships/slideLayout" Target="../slideLayouts/slideLayout51.xml"/><Relationship Id="rId11" Type="http://schemas.openxmlformats.org/officeDocument/2006/relationships/slideLayout" Target="../slideLayouts/slideLayout56.xml"/><Relationship Id="rId5" Type="http://schemas.openxmlformats.org/officeDocument/2006/relationships/slideLayout" Target="../slideLayouts/slideLayout50.xml"/><Relationship Id="rId15" Type="http://schemas.openxmlformats.org/officeDocument/2006/relationships/slideLayout" Target="../slideLayouts/slideLayout60.xml"/><Relationship Id="rId10" Type="http://schemas.openxmlformats.org/officeDocument/2006/relationships/slideLayout" Target="../slideLayouts/slideLayout55.xml"/><Relationship Id="rId4" Type="http://schemas.openxmlformats.org/officeDocument/2006/relationships/slideLayout" Target="../slideLayouts/slideLayout49.xml"/><Relationship Id="rId9" Type="http://schemas.openxmlformats.org/officeDocument/2006/relationships/slideLayout" Target="../slideLayouts/slideLayout54.xml"/><Relationship Id="rId14" Type="http://schemas.openxmlformats.org/officeDocument/2006/relationships/slideLayout" Target="../slideLayouts/slideLayout5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6" cstate="print"/>
          <a:srcRect/>
          <a:stretch>
            <a:fillRect/>
          </a:stretch>
        </a:blip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457200" y="1951038"/>
            <a:ext cx="8229600" cy="39925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lt1" tx1="dk1" bg2="lt2" tx2="dk2" accent1="accent1" accent2="accent2" accent3="accent3" accent4="accent4" accent5="accent5" accent6="accent6" hlink="hlink" folHlink="folHlink"/>
  <p:sldLayoutIdLst>
    <p:sldLayoutId id="2147483784" r:id="rId1"/>
    <p:sldLayoutId id="2147483785" r:id="rId2"/>
    <p:sldLayoutId id="2147483766" r:id="rId3"/>
    <p:sldLayoutId id="2147483767" r:id="rId4"/>
    <p:sldLayoutId id="2147483768" r:id="rId5"/>
    <p:sldLayoutId id="2147483769" r:id="rId6"/>
    <p:sldLayoutId id="2147483786" r:id="rId7"/>
    <p:sldLayoutId id="2147483770" r:id="rId8"/>
    <p:sldLayoutId id="2147483771" r:id="rId9"/>
    <p:sldLayoutId id="2147483772" r:id="rId10"/>
    <p:sldLayoutId id="2147483773" r:id="rId11"/>
    <p:sldLayoutId id="2147483787" r:id="rId12"/>
    <p:sldLayoutId id="2147483788" r:id="rId13"/>
    <p:sldLayoutId id="2147483789" r:id="rId14"/>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1"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dirty="0">
                <a:solidFill>
                  <a:prstClr val="black">
                    <a:tint val="75000"/>
                  </a:prstClr>
                </a:solidFill>
                <a:latin typeface="+mn-lt"/>
                <a:cs typeface="+mn-cs"/>
              </a:defRPr>
            </a:lvl1pPr>
          </a:lstStyle>
          <a:p>
            <a:pPr>
              <a:defRPr/>
            </a:pP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dirty="0">
                <a:solidFill>
                  <a:prstClr val="black">
                    <a:tint val="75000"/>
                  </a:prst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prstClr val="black">
                    <a:tint val="75000"/>
                  </a:prstClr>
                </a:solidFill>
                <a:latin typeface="+mn-lt"/>
                <a:cs typeface="+mn-cs"/>
              </a:defRPr>
            </a:lvl1pPr>
          </a:lstStyle>
          <a:p>
            <a:pPr>
              <a:defRPr/>
            </a:pPr>
            <a:fld id="{3F2EA878-AB1E-4DE1-B7CF-B317C22A1F35}"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790" r:id="rId1"/>
    <p:sldLayoutId id="2147483774" r:id="rId2"/>
    <p:sldLayoutId id="2147483775" r:id="rId3"/>
    <p:sldLayoutId id="2147483776" r:id="rId4"/>
    <p:sldLayoutId id="2147483777" r:id="rId5"/>
    <p:sldLayoutId id="2147483778" r:id="rId6"/>
    <p:sldLayoutId id="2147483779" r:id="rId7"/>
    <p:sldLayoutId id="2147483780" r:id="rId8"/>
    <p:sldLayoutId id="2147483781" r:id="rId9"/>
    <p:sldLayoutId id="2147483782" r:id="rId10"/>
    <p:sldLayoutId id="2147483783" r:id="rId11"/>
    <p:sldLayoutId id="2147483791" r:id="rId12"/>
    <p:sldLayoutId id="2147483792" r:id="rId13"/>
    <p:sldLayoutId id="2147483793" r:id="rId14"/>
    <p:sldLayoutId id="2147483794" r:id="rId15"/>
    <p:sldLayoutId id="2147483795" r:id="rId16"/>
    <p:sldLayoutId id="2147483796" r:id="rId17"/>
    <p:sldLayoutId id="2147483797" r:id="rId18"/>
  </p:sldLayoutIdLst>
  <p:hf hdr="0" ftr="0" dt="0"/>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074"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3075"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spcBef>
                <a:spcPts val="0"/>
              </a:spcBef>
              <a:defRPr sz="1200" dirty="0" smtClean="0">
                <a:solidFill>
                  <a:srgbClr val="000000"/>
                </a:solidFill>
                <a:latin typeface="+mn-lt"/>
                <a:cs typeface="+mn-cs"/>
              </a:defRPr>
            </a:lvl1pPr>
          </a:lstStyle>
          <a:p>
            <a:pPr>
              <a:defRPr/>
            </a:pP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spcBef>
                <a:spcPts val="0"/>
              </a:spcBef>
              <a:defRPr sz="1200" dirty="0" smtClean="0">
                <a:solidFill>
                  <a:srgbClr val="000000"/>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spcBef>
                <a:spcPts val="0"/>
              </a:spcBef>
              <a:defRPr sz="1200" smtClean="0">
                <a:solidFill>
                  <a:srgbClr val="000000"/>
                </a:solidFill>
                <a:latin typeface="+mn-lt"/>
                <a:cs typeface="+mn-cs"/>
              </a:defRPr>
            </a:lvl1pPr>
          </a:lstStyle>
          <a:p>
            <a:pPr>
              <a:defRPr/>
            </a:pPr>
            <a:fld id="{26051EC5-9909-4B1E-BCA5-EA5AEEEB97B5}"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798" r:id="rId1"/>
    <p:sldLayoutId id="2147483799" r:id="rId2"/>
    <p:sldLayoutId id="2147483800" r:id="rId3"/>
    <p:sldLayoutId id="2147483801" r:id="rId4"/>
    <p:sldLayoutId id="2147483802" r:id="rId5"/>
    <p:sldLayoutId id="2147483803" r:id="rId6"/>
    <p:sldLayoutId id="2147483804" r:id="rId7"/>
    <p:sldLayoutId id="2147483805" r:id="rId8"/>
    <p:sldLayoutId id="2147483806" r:id="rId9"/>
    <p:sldLayoutId id="2147483807" r:id="rId10"/>
    <p:sldLayoutId id="2147483808" r:id="rId11"/>
    <p:sldLayoutId id="2147483809" r:id="rId12"/>
    <p:sldLayoutId id="2147483810" r:id="rId13"/>
  </p:sldLayoutIdLst>
  <p:transition>
    <p:fade thruBlk="1"/>
  </p:transition>
  <p:timing>
    <p:tnLst>
      <p:par>
        <p:cTn id="1" dur="indefinite" restart="never" nodeType="tmRoot"/>
      </p:par>
    </p:tnLst>
  </p:timing>
  <p:hf hdr="0" ftr="0" dt="0"/>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4099"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dirty="0">
                <a:solidFill>
                  <a:srgbClr val="000000"/>
                </a:solidFill>
                <a:latin typeface="+mn-lt"/>
                <a:cs typeface="+mn-cs"/>
              </a:defRPr>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dirty="0">
                <a:solidFill>
                  <a:srgbClr val="000000"/>
                </a:solidFill>
                <a:latin typeface="+mn-lt"/>
                <a:cs typeface="+mn-cs"/>
              </a:defRPr>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rgbClr val="000000"/>
                </a:solidFill>
                <a:latin typeface="+mn-lt"/>
                <a:cs typeface="+mn-cs"/>
              </a:defRPr>
            </a:lvl1pPr>
          </a:lstStyle>
          <a:p>
            <a:pPr>
              <a:defRPr/>
            </a:pPr>
            <a:fld id="{E0755797-2B89-49F1-AFB0-E339103838E1}"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811" r:id="rId1"/>
    <p:sldLayoutId id="2147483812" r:id="rId2"/>
    <p:sldLayoutId id="2147483813" r:id="rId3"/>
    <p:sldLayoutId id="2147483814" r:id="rId4"/>
    <p:sldLayoutId id="2147483815" r:id="rId5"/>
    <p:sldLayoutId id="2147483816" r:id="rId6"/>
    <p:sldLayoutId id="2147483817" r:id="rId7"/>
    <p:sldLayoutId id="2147483818" r:id="rId8"/>
    <p:sldLayoutId id="2147483819" r:id="rId9"/>
    <p:sldLayoutId id="2147483820" r:id="rId10"/>
    <p:sldLayoutId id="2147483821" r:id="rId11"/>
    <p:sldLayoutId id="2147483822" r:id="rId12"/>
    <p:sldLayoutId id="2147483823" r:id="rId13"/>
    <p:sldLayoutId id="2147483824" r:id="rId14"/>
    <p:sldLayoutId id="2147483825" r:id="rId15"/>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9.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6.xml"/></Relationships>
</file>

<file path=ppt/slides/_rels/slide6.xml.rels><?xml version="1.0" encoding="UTF-8" standalone="yes"?>
<Relationships xmlns="http://schemas.openxmlformats.org/package/2006/relationships"><Relationship Id="rId3" Type="http://schemas.openxmlformats.org/officeDocument/2006/relationships/hyperlink" Target="http://www.wordle.net/" TargetMode="External"/><Relationship Id="rId2" Type="http://schemas.openxmlformats.org/officeDocument/2006/relationships/notesSlide" Target="../notesSlides/notesSlide6.xml"/><Relationship Id="rId1" Type="http://schemas.openxmlformats.org/officeDocument/2006/relationships/slideLayout" Target="../slideLayouts/slideLayout57.xml"/><Relationship Id="rId5" Type="http://schemas.openxmlformats.org/officeDocument/2006/relationships/hyperlink" Target="http://people.uncw.edu/ertzbergerj/ppt_games.html" TargetMode="External"/><Relationship Id="rId4" Type="http://schemas.openxmlformats.org/officeDocument/2006/relationships/hyperlink" Target="http://jc-schools.net/tutorials/PPT-games/" TargetMode="Externa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0.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222250" y="179388"/>
          <a:ext cx="8769826" cy="6561946"/>
        </p:xfrm>
        <a:graphic>
          <a:graphicData uri="http://schemas.openxmlformats.org/drawingml/2006/table">
            <a:tbl>
              <a:tblPr firstRow="1" bandRow="1">
                <a:tableStyleId>{5C22544A-7EE6-4342-B048-85BDC9FD1C3A}</a:tableStyleId>
              </a:tblPr>
              <a:tblGrid>
                <a:gridCol w="2109285"/>
                <a:gridCol w="1174139"/>
                <a:gridCol w="1066800"/>
                <a:gridCol w="134222"/>
                <a:gridCol w="2101105"/>
                <a:gridCol w="2184275"/>
              </a:tblGrid>
              <a:tr h="265065">
                <a:tc gridSpan="6">
                  <a:txBody>
                    <a:bodyPr/>
                    <a:lstStyle/>
                    <a:p>
                      <a:pPr algn="ctr"/>
                      <a:r>
                        <a:rPr lang="en-US" sz="1400" b="1" dirty="0" smtClean="0">
                          <a:solidFill>
                            <a:schemeClr val="tx1"/>
                          </a:solidFill>
                          <a:latin typeface="Arial Narrow" pitchFamily="34" charset="0"/>
                        </a:rPr>
                        <a:t>Planning Instruction</a:t>
                      </a:r>
                      <a:r>
                        <a:rPr lang="en-US" sz="1400" b="1" baseline="0" dirty="0" smtClean="0">
                          <a:solidFill>
                            <a:schemeClr val="tx1"/>
                          </a:solidFill>
                          <a:latin typeface="Arial Narrow" pitchFamily="34" charset="0"/>
                        </a:rPr>
                        <a:t> from the IFD</a:t>
                      </a:r>
                      <a:endParaRPr lang="en-US" sz="1400" b="1" dirty="0" smtClean="0">
                        <a:solidFill>
                          <a:schemeClr val="tx1"/>
                        </a:solidFill>
                        <a:latin typeface="Arial Narrow"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65065">
                <a:tc gridSpan="6">
                  <a:txBody>
                    <a:bodyPr/>
                    <a:lstStyle/>
                    <a:p>
                      <a:pPr algn="l"/>
                      <a:r>
                        <a:rPr lang="en-US" sz="1400" b="1" dirty="0" smtClean="0">
                          <a:solidFill>
                            <a:schemeClr val="tx1"/>
                          </a:solidFill>
                          <a:latin typeface="Arial Narrow" pitchFamily="34" charset="0"/>
                        </a:rPr>
                        <a:t>Grade:                  Unit</a:t>
                      </a:r>
                      <a:r>
                        <a:rPr lang="en-US" sz="1400" b="1" baseline="0" dirty="0" smtClean="0">
                          <a:solidFill>
                            <a:schemeClr val="tx1"/>
                          </a:solidFill>
                          <a:latin typeface="Arial Narrow" pitchFamily="34" charset="0"/>
                        </a:rPr>
                        <a:t> #:                         Unit Title:                                                                  # Days: </a:t>
                      </a:r>
                      <a:endParaRPr lang="en-US" sz="1400" b="1" dirty="0" smtClean="0">
                        <a:solidFill>
                          <a:schemeClr val="tx1"/>
                        </a:solidFill>
                        <a:latin typeface="Arial Narrow"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65065">
                <a:tc gridSpan="6">
                  <a:txBody>
                    <a:bodyPr/>
                    <a:lstStyle/>
                    <a:p>
                      <a:pPr algn="l"/>
                      <a:r>
                        <a:rPr lang="en-US" sz="1400" b="1" dirty="0" smtClean="0">
                          <a:solidFill>
                            <a:schemeClr val="tx1"/>
                          </a:solidFill>
                          <a:latin typeface="Arial Narrow" pitchFamily="34" charset="0"/>
                        </a:rPr>
                        <a:t>Step 1: </a:t>
                      </a:r>
                      <a:r>
                        <a:rPr lang="en-US" sz="1400" b="1" baseline="0" dirty="0" smtClean="0">
                          <a:solidFill>
                            <a:schemeClr val="tx1"/>
                          </a:solidFill>
                          <a:latin typeface="Arial Narrow" pitchFamily="34" charset="0"/>
                        </a:rPr>
                        <a:t>  To understand the foundation of the unit, a</a:t>
                      </a:r>
                      <a:r>
                        <a:rPr lang="en-US" sz="1400" b="1" dirty="0" smtClean="0">
                          <a:solidFill>
                            <a:schemeClr val="tx1"/>
                          </a:solidFill>
                          <a:latin typeface="Arial Narrow" pitchFamily="34" charset="0"/>
                        </a:rPr>
                        <a:t>nalyze the Rationale from the IFD</a:t>
                      </a:r>
                      <a:r>
                        <a:rPr lang="en-US" sz="1400" b="1" baseline="0" dirty="0" smtClean="0">
                          <a:solidFill>
                            <a:schemeClr val="tx1"/>
                          </a:solidFill>
                          <a:latin typeface="Arial Narrow" pitchFamily="34" charset="0"/>
                        </a:rPr>
                        <a:t> by summarizing each paragraph.</a:t>
                      </a:r>
                      <a:endParaRPr lang="en-US" sz="1400" b="1" dirty="0" smtClean="0">
                        <a:solidFill>
                          <a:schemeClr val="tx1"/>
                        </a:solidFill>
                        <a:latin typeface="Arial Narrow"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105201">
                <a:tc>
                  <a:txBody>
                    <a:bodyPr/>
                    <a:lstStyle/>
                    <a:p>
                      <a:pPr algn="ctr"/>
                      <a:r>
                        <a:rPr lang="en-US" sz="1200" b="0" i="0" dirty="0" smtClean="0">
                          <a:solidFill>
                            <a:schemeClr val="tx1"/>
                          </a:solidFill>
                          <a:latin typeface="Arial Narrow" pitchFamily="34" charset="0"/>
                        </a:rPr>
                        <a:t>1</a:t>
                      </a:r>
                      <a:r>
                        <a:rPr lang="en-US" sz="1200" b="0" i="0" baseline="30000" dirty="0" smtClean="0">
                          <a:solidFill>
                            <a:schemeClr val="tx1"/>
                          </a:solidFill>
                          <a:latin typeface="Arial Narrow" pitchFamily="34" charset="0"/>
                        </a:rPr>
                        <a:t>st</a:t>
                      </a:r>
                      <a:r>
                        <a:rPr lang="en-US" sz="1200" b="0" i="0" baseline="0" dirty="0" smtClean="0">
                          <a:solidFill>
                            <a:schemeClr val="tx1"/>
                          </a:solidFill>
                          <a:latin typeface="Arial Narrow" pitchFamily="34" charset="0"/>
                        </a:rPr>
                        <a:t> : </a:t>
                      </a:r>
                      <a:r>
                        <a:rPr lang="en-US" sz="1200" b="0" i="0" dirty="0" smtClean="0">
                          <a:solidFill>
                            <a:schemeClr val="tx1"/>
                          </a:solidFill>
                          <a:latin typeface="Arial Narrow" pitchFamily="34" charset="0"/>
                        </a:rPr>
                        <a:t>How</a:t>
                      </a:r>
                      <a:r>
                        <a:rPr lang="en-US" sz="1200" b="0" i="0" baseline="0" dirty="0" smtClean="0">
                          <a:solidFill>
                            <a:schemeClr val="tx1"/>
                          </a:solidFill>
                          <a:latin typeface="Arial Narrow" pitchFamily="34" charset="0"/>
                        </a:rPr>
                        <a:t> are SE’s bundled in this unit?</a:t>
                      </a:r>
                    </a:p>
                    <a:p>
                      <a:pPr algn="ctr"/>
                      <a:endParaRPr lang="en-US" sz="1200" b="0" i="0" baseline="0" dirty="0" smtClean="0">
                        <a:solidFill>
                          <a:srgbClr val="FF0000"/>
                        </a:solidFill>
                        <a:latin typeface="Arial Narrow" pitchFamily="34" charset="0"/>
                      </a:endParaRPr>
                    </a:p>
                    <a:p>
                      <a:pPr algn="ctr"/>
                      <a:endParaRPr lang="en-US" sz="1200" b="0" i="0" baseline="0" dirty="0" smtClean="0">
                        <a:solidFill>
                          <a:srgbClr val="FF0000"/>
                        </a:solidFill>
                        <a:latin typeface="Arial Narrow" pitchFamily="34" charset="0"/>
                      </a:endParaRPr>
                    </a:p>
                    <a:p>
                      <a:pPr algn="ctr"/>
                      <a:endParaRPr lang="en-US" sz="1200" b="0" i="0" baseline="0" dirty="0" smtClean="0">
                        <a:solidFill>
                          <a:srgbClr val="FF0000"/>
                        </a:solidFill>
                        <a:latin typeface="Arial Narrow" pitchFamily="34" charset="0"/>
                      </a:endParaRPr>
                    </a:p>
                    <a:p>
                      <a:pPr algn="ctr"/>
                      <a:endParaRPr lang="en-US" sz="1200" b="0" i="0" baseline="0" dirty="0" smtClean="0">
                        <a:solidFill>
                          <a:srgbClr val="FF0000"/>
                        </a:solidFill>
                        <a:latin typeface="Arial Narrow" pitchFamily="34" charset="0"/>
                      </a:endParaRPr>
                    </a:p>
                    <a:p>
                      <a:pPr algn="ctr"/>
                      <a:endParaRPr lang="en-US" sz="1200" b="0" i="0" baseline="0" dirty="0" smtClean="0">
                        <a:solidFill>
                          <a:srgbClr val="FF0000"/>
                        </a:solidFill>
                        <a:latin typeface="Arial Narrow" pitchFamily="34" charset="0"/>
                      </a:endParaRPr>
                    </a:p>
                    <a:p>
                      <a:pPr algn="ctr"/>
                      <a:endParaRPr lang="en-US" sz="1200" b="0" i="0" baseline="0" dirty="0" smtClean="0">
                        <a:solidFill>
                          <a:srgbClr val="FF0000"/>
                        </a:solidFill>
                        <a:latin typeface="Arial Narrow" pitchFamily="34" charset="0"/>
                      </a:endParaRPr>
                    </a:p>
                    <a:p>
                      <a:pPr algn="ctr"/>
                      <a:endParaRPr lang="en-US" sz="1200" b="0" i="0" baseline="0" dirty="0" smtClean="0">
                        <a:solidFill>
                          <a:srgbClr val="FF0000"/>
                        </a:solidFill>
                        <a:latin typeface="Arial Narrow"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3">
                  <a:txBody>
                    <a:bodyPr/>
                    <a:lstStyle/>
                    <a:p>
                      <a:pPr algn="ctr"/>
                      <a:r>
                        <a:rPr lang="en-US" sz="1200" b="0" i="0" dirty="0" smtClean="0">
                          <a:solidFill>
                            <a:schemeClr val="tx1"/>
                          </a:solidFill>
                          <a:latin typeface="Arial Narrow" pitchFamily="34" charset="0"/>
                        </a:rPr>
                        <a:t>2</a:t>
                      </a:r>
                      <a:r>
                        <a:rPr lang="en-US" sz="1200" b="0" i="0" baseline="30000" dirty="0" smtClean="0">
                          <a:solidFill>
                            <a:schemeClr val="tx1"/>
                          </a:solidFill>
                          <a:latin typeface="Arial Narrow" pitchFamily="34" charset="0"/>
                        </a:rPr>
                        <a:t>nd</a:t>
                      </a:r>
                      <a:r>
                        <a:rPr lang="en-US" sz="1200" b="0" i="0" baseline="0" dirty="0" smtClean="0">
                          <a:solidFill>
                            <a:schemeClr val="tx1"/>
                          </a:solidFill>
                          <a:latin typeface="Arial Narrow" pitchFamily="34" charset="0"/>
                        </a:rPr>
                        <a:t> :  </a:t>
                      </a:r>
                      <a:r>
                        <a:rPr lang="en-US" sz="1200" b="0" i="0" dirty="0" smtClean="0">
                          <a:solidFill>
                            <a:schemeClr val="tx1"/>
                          </a:solidFill>
                          <a:latin typeface="Arial Narrow" pitchFamily="34" charset="0"/>
                        </a:rPr>
                        <a:t>Prior knowledge</a:t>
                      </a:r>
                      <a:r>
                        <a:rPr lang="en-US" sz="1200" b="0" i="0" baseline="0" dirty="0" smtClean="0">
                          <a:solidFill>
                            <a:schemeClr val="tx1"/>
                          </a:solidFill>
                          <a:latin typeface="Arial Narrow" pitchFamily="34" charset="0"/>
                        </a:rPr>
                        <a:t> </a:t>
                      </a:r>
                      <a:r>
                        <a:rPr lang="en-US" sz="1200" b="0" i="0" dirty="0" smtClean="0">
                          <a:solidFill>
                            <a:schemeClr val="tx1"/>
                          </a:solidFill>
                          <a:latin typeface="Arial Narrow" pitchFamily="34" charset="0"/>
                        </a:rPr>
                        <a:t>needed? Current</a:t>
                      </a:r>
                      <a:r>
                        <a:rPr lang="en-US" sz="1200" b="0" i="0" baseline="0" dirty="0" smtClean="0">
                          <a:solidFill>
                            <a:schemeClr val="tx1"/>
                          </a:solidFill>
                          <a:latin typeface="Arial Narrow" pitchFamily="34" charset="0"/>
                        </a:rPr>
                        <a:t> grade level focus?</a:t>
                      </a:r>
                      <a:endParaRPr lang="en-US" sz="1200" b="0" i="0" dirty="0" smtClean="0">
                        <a:solidFill>
                          <a:schemeClr val="tx1"/>
                        </a:solidFill>
                        <a:latin typeface="Arial Narrow"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ctr"/>
                      <a:endParaRPr lang="en-US" sz="1200" b="0" i="0" dirty="0">
                        <a:solidFill>
                          <a:schemeClr val="tx1"/>
                        </a:solidFill>
                        <a:latin typeface="Arial Narrow"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a:p>
                  </a:txBody>
                  <a:tcPr/>
                </a:tc>
                <a:tc>
                  <a:txBody>
                    <a:bodyPr/>
                    <a:lstStyle/>
                    <a:p>
                      <a:pPr algn="ctr"/>
                      <a:r>
                        <a:rPr lang="en-US" sz="1200" b="0" i="0" dirty="0" smtClean="0">
                          <a:solidFill>
                            <a:schemeClr val="tx1"/>
                          </a:solidFill>
                          <a:latin typeface="Arial Narrow" pitchFamily="34" charset="0"/>
                        </a:rPr>
                        <a:t>3</a:t>
                      </a:r>
                      <a:r>
                        <a:rPr lang="en-US" sz="1200" b="0" i="0" baseline="30000" dirty="0" smtClean="0">
                          <a:solidFill>
                            <a:schemeClr val="tx1"/>
                          </a:solidFill>
                          <a:latin typeface="Arial Narrow" pitchFamily="34" charset="0"/>
                        </a:rPr>
                        <a:t>rd</a:t>
                      </a:r>
                      <a:r>
                        <a:rPr lang="en-US" sz="1200" b="0" i="0" dirty="0" smtClean="0">
                          <a:solidFill>
                            <a:schemeClr val="tx1"/>
                          </a:solidFill>
                          <a:latin typeface="Arial Narrow" pitchFamily="34" charset="0"/>
                        </a:rPr>
                        <a:t> : Instructional notes?</a:t>
                      </a:r>
                    </a:p>
                    <a:p>
                      <a:pPr algn="ctr"/>
                      <a:endParaRPr lang="en-US" sz="1200" b="0" i="0" dirty="0" smtClean="0">
                        <a:solidFill>
                          <a:schemeClr val="tx1"/>
                        </a:solidFill>
                        <a:latin typeface="Arial Narrow"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200" b="0" i="0" dirty="0" smtClean="0">
                          <a:solidFill>
                            <a:schemeClr val="tx1"/>
                          </a:solidFill>
                          <a:latin typeface="Arial Narrow" pitchFamily="34" charset="0"/>
                        </a:rPr>
                        <a:t>4</a:t>
                      </a:r>
                      <a:r>
                        <a:rPr lang="en-US" sz="1200" b="0" i="0" baseline="30000" dirty="0" smtClean="0">
                          <a:solidFill>
                            <a:schemeClr val="tx1"/>
                          </a:solidFill>
                          <a:latin typeface="Arial Narrow" pitchFamily="34" charset="0"/>
                        </a:rPr>
                        <a:t>th</a:t>
                      </a:r>
                      <a:r>
                        <a:rPr lang="en-US" sz="1200" b="0" i="0" dirty="0" smtClean="0">
                          <a:solidFill>
                            <a:schemeClr val="tx1"/>
                          </a:solidFill>
                          <a:latin typeface="Arial Narrow" pitchFamily="34" charset="0"/>
                        </a:rPr>
                        <a:t> : Research?</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65065">
                <a:tc gridSpan="6">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dirty="0" smtClean="0">
                          <a:solidFill>
                            <a:schemeClr val="tx1"/>
                          </a:solidFill>
                          <a:latin typeface="Arial Narrow" pitchFamily="34" charset="0"/>
                        </a:rPr>
                        <a:t>Step 2: </a:t>
                      </a:r>
                      <a:r>
                        <a:rPr lang="en-US" sz="1400" b="1" baseline="0" dirty="0" smtClean="0">
                          <a:solidFill>
                            <a:schemeClr val="tx1"/>
                          </a:solidFill>
                          <a:latin typeface="Arial Narrow" pitchFamily="34" charset="0"/>
                        </a:rPr>
                        <a:t>Summarize Misconceptions/Underdeveloped Concepts and select an instructional strategy to address them.</a:t>
                      </a:r>
                      <a:endParaRPr lang="en-US" sz="1400" dirty="0" smtClean="0">
                        <a:solidFill>
                          <a:schemeClr val="tx1"/>
                        </a:solidFill>
                        <a:latin typeface="Arial Narrow"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hMerge="1">
                  <a:txBody>
                    <a:bodyPr/>
                    <a:lstStyle/>
                    <a:p>
                      <a:endParaRPr lang="en-US"/>
                    </a:p>
                  </a:txBody>
                  <a:tcPr/>
                </a:tc>
                <a:tc hMerge="1">
                  <a:txBody>
                    <a:bodyPr/>
                    <a:lstStyle/>
                    <a:p>
                      <a:pPr algn="ctr"/>
                      <a:endParaRPr lang="en-US" sz="1200" b="0" i="0" dirty="0">
                        <a:solidFill>
                          <a:schemeClr val="tx1"/>
                        </a:solidFill>
                        <a:latin typeface="Arial Narrow"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a:p>
                  </a:txBody>
                  <a:tcPr/>
                </a:tc>
                <a:tc hMerge="1">
                  <a:txBody>
                    <a:bodyPr/>
                    <a:lstStyle/>
                    <a:p>
                      <a:endParaRPr lang="en-US"/>
                    </a:p>
                  </a:txBody>
                  <a:tcPr/>
                </a:tc>
                <a:tc hMerge="1">
                  <a:txBody>
                    <a:bodyPr/>
                    <a:lstStyle/>
                    <a:p>
                      <a:endParaRPr lang="en-US"/>
                    </a:p>
                  </a:txBody>
                  <a:tcPr/>
                </a:tc>
              </a:tr>
              <a:tr h="225305">
                <a:tc rowSpan="6" gridSpan="2">
                  <a:txBody>
                    <a:bodyPr/>
                    <a:lstStyle/>
                    <a:p>
                      <a:pPr algn="ctr"/>
                      <a:r>
                        <a:rPr lang="en-US" sz="1200" b="1" i="0" dirty="0" smtClean="0">
                          <a:solidFill>
                            <a:schemeClr val="tx1"/>
                          </a:solidFill>
                          <a:latin typeface="Arial Narrow" pitchFamily="34" charset="0"/>
                        </a:rPr>
                        <a:t>Misconceptions</a:t>
                      </a:r>
                      <a:r>
                        <a:rPr lang="en-US" sz="1200" b="1" i="0" baseline="0" dirty="0" smtClean="0">
                          <a:solidFill>
                            <a:schemeClr val="tx1"/>
                          </a:solidFill>
                          <a:latin typeface="Arial Narrow" pitchFamily="34" charset="0"/>
                        </a:rPr>
                        <a:t> Summarized:</a:t>
                      </a:r>
                    </a:p>
                    <a:p>
                      <a:pPr algn="l"/>
                      <a:endParaRPr lang="en-US" sz="1200" b="1" i="0" baseline="0" dirty="0" smtClean="0">
                        <a:solidFill>
                          <a:schemeClr val="tx1"/>
                        </a:solidFill>
                        <a:latin typeface="Arial Narrow" pitchFamily="34" charset="0"/>
                      </a:endParaRPr>
                    </a:p>
                    <a:p>
                      <a:pPr marL="228600" indent="-228600" algn="l">
                        <a:buAutoNum type="arabicPeriod"/>
                      </a:pPr>
                      <a:endParaRPr lang="en-US" sz="1800" b="1" i="0" baseline="0" dirty="0" smtClean="0">
                        <a:solidFill>
                          <a:srgbClr val="FF0000"/>
                        </a:solidFill>
                        <a:latin typeface="Arial Narrow" pitchFamily="34" charset="0"/>
                      </a:endParaRPr>
                    </a:p>
                    <a:p>
                      <a:pPr algn="ctr"/>
                      <a:endParaRPr lang="en-US" sz="1200" b="1" i="0" baseline="0" dirty="0" smtClean="0">
                        <a:solidFill>
                          <a:schemeClr val="tx1"/>
                        </a:solidFill>
                        <a:latin typeface="Arial Narrow" pitchFamily="34" charset="0"/>
                      </a:endParaRPr>
                    </a:p>
                    <a:p>
                      <a:pPr algn="ctr"/>
                      <a:endParaRPr lang="en-US" sz="1200" b="1" i="0" baseline="0" dirty="0" smtClean="0">
                        <a:solidFill>
                          <a:schemeClr val="tx1"/>
                        </a:solidFill>
                        <a:latin typeface="Arial Narrow" pitchFamily="34" charset="0"/>
                      </a:endParaRPr>
                    </a:p>
                    <a:p>
                      <a:pPr algn="ctr"/>
                      <a:endParaRPr lang="en-US" sz="1200" b="1" i="0" baseline="0" dirty="0" smtClean="0">
                        <a:solidFill>
                          <a:schemeClr val="tx1"/>
                        </a:solidFill>
                        <a:latin typeface="Arial Narrow" pitchFamily="34" charset="0"/>
                      </a:endParaRPr>
                    </a:p>
                    <a:p>
                      <a:pPr algn="ctr"/>
                      <a:endParaRPr lang="en-US" sz="1200" b="1" i="0" baseline="0" dirty="0" smtClean="0">
                        <a:solidFill>
                          <a:schemeClr val="tx1"/>
                        </a:solidFill>
                        <a:latin typeface="Arial Narrow" pitchFamily="34" charset="0"/>
                      </a:endParaRPr>
                    </a:p>
                    <a:p>
                      <a:pPr algn="ctr"/>
                      <a:endParaRPr lang="en-US" sz="1200" b="1" i="0" baseline="0" dirty="0" smtClean="0">
                        <a:solidFill>
                          <a:schemeClr val="tx1"/>
                        </a:solidFill>
                        <a:latin typeface="Arial Narrow" pitchFamily="34" charset="0"/>
                      </a:endParaRPr>
                    </a:p>
                    <a:p>
                      <a:pPr algn="ctr"/>
                      <a:endParaRPr lang="en-US" sz="1200" b="1" i="0" baseline="0" dirty="0" smtClean="0">
                        <a:solidFill>
                          <a:schemeClr val="tx1"/>
                        </a:solidFill>
                        <a:latin typeface="Arial Narrow"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6" hMerge="1">
                  <a:txBody>
                    <a:bodyPr/>
                    <a:lstStyle/>
                    <a:p>
                      <a:endParaRPr lang="en-US"/>
                    </a:p>
                  </a:txBody>
                  <a:tcPr/>
                </a:tc>
                <a:tc gridSpan="4">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1" i="0" u="sng" strike="noStrike" kern="1200" cap="none" spc="0" normalizeH="0" baseline="0" noProof="0" dirty="0" smtClean="0">
                          <a:ln>
                            <a:noFill/>
                          </a:ln>
                          <a:solidFill>
                            <a:schemeClr val="bg1"/>
                          </a:solidFill>
                          <a:effectLst/>
                          <a:uLnTx/>
                          <a:uFillTx/>
                          <a:latin typeface="Arial Narrow" pitchFamily="34" charset="0"/>
                          <a:ea typeface="+mn-ea"/>
                          <a:cs typeface="+mn-cs"/>
                        </a:rPr>
                        <a:t>Research-based Instructional Strategies for Addressing Misconceptions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hMerge="1">
                  <a:txBody>
                    <a:bodyPr/>
                    <a:lstStyle/>
                    <a:p>
                      <a:endParaRPr lang="en-US"/>
                    </a:p>
                  </a:txBody>
                  <a:tcPr/>
                </a:tc>
                <a:tc hMerge="1">
                  <a:txBody>
                    <a:bodyPr/>
                    <a:lstStyle/>
                    <a:p>
                      <a:endParaRPr lang="en-US"/>
                    </a:p>
                  </a:txBody>
                  <a:tcPr/>
                </a:tc>
                <a:tc hMerge="1">
                  <a:txBody>
                    <a:bodyPr/>
                    <a:lstStyle/>
                    <a:p>
                      <a:endParaRPr lang="en-US"/>
                    </a:p>
                  </a:txBody>
                  <a:tcPr/>
                </a:tc>
              </a:tr>
              <a:tr h="225305">
                <a:tc gridSpan="2" vMerge="1">
                  <a:txBody>
                    <a:bodyPr/>
                    <a:lstStyle/>
                    <a:p>
                      <a:endParaRPr lang="en-US"/>
                    </a:p>
                  </a:txBody>
                  <a:tcPr/>
                </a:tc>
                <a:tc hMerge="1" vMerge="1">
                  <a:txBody>
                    <a:bodyPr/>
                    <a:lstStyle/>
                    <a:p>
                      <a:endParaRPr lang="en-US"/>
                    </a:p>
                  </a:txBody>
                  <a:tcPr/>
                </a:tc>
                <a:tc gridSpan="4">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1" i="0" u="sng" strike="noStrike" kern="1200" cap="none" spc="0" normalizeH="0" baseline="0" noProof="0" dirty="0" smtClean="0">
                          <a:ln>
                            <a:noFill/>
                          </a:ln>
                          <a:solidFill>
                            <a:srgbClr val="000000"/>
                          </a:solidFill>
                          <a:effectLst/>
                          <a:uLnTx/>
                          <a:uFillTx/>
                          <a:latin typeface="Arial Narrow" pitchFamily="34" charset="0"/>
                          <a:ea typeface="+mn-ea"/>
                          <a:cs typeface="+mn-cs"/>
                        </a:rPr>
                        <a:t>Cooperative Learning Strategies</a:t>
                      </a:r>
                      <a:r>
                        <a:rPr kumimoji="0" lang="en-US" sz="1000" b="1" i="0" u="none" strike="noStrike" kern="1200" cap="none" spc="0" normalizeH="0" baseline="0" noProof="0" dirty="0" smtClean="0">
                          <a:ln>
                            <a:noFill/>
                          </a:ln>
                          <a:solidFill>
                            <a:srgbClr val="000000"/>
                          </a:solidFill>
                          <a:effectLst/>
                          <a:uLnTx/>
                          <a:uFillTx/>
                          <a:latin typeface="Arial Narrow" pitchFamily="34" charset="0"/>
                          <a:ea typeface="+mn-ea"/>
                          <a:cs typeface="+mn-cs"/>
                        </a:rPr>
                        <a:t>  </a:t>
                      </a:r>
                      <a:r>
                        <a:rPr kumimoji="0" lang="en-US" sz="1000" b="0" i="0" u="none" strike="noStrike" kern="1200" cap="none" spc="0" normalizeH="0" baseline="0" noProof="0" dirty="0" smtClean="0">
                          <a:ln>
                            <a:noFill/>
                          </a:ln>
                          <a:solidFill>
                            <a:srgbClr val="000000"/>
                          </a:solidFill>
                          <a:effectLst/>
                          <a:uLnTx/>
                          <a:uFillTx/>
                          <a:latin typeface="Arial Narrow" pitchFamily="34" charset="0"/>
                          <a:ea typeface="+mn-ea"/>
                          <a:cs typeface="+mn-cs"/>
                        </a:rPr>
                        <a:t>(Marzano, Pickering &amp; Pollock, 2005)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r>
              <a:tr h="1130763">
                <a:tc gridSpan="2" vMerge="1">
                  <a:txBody>
                    <a:bodyPr/>
                    <a:lstStyle/>
                    <a:p>
                      <a:endParaRPr lang="en-US"/>
                    </a:p>
                  </a:txBody>
                  <a:tcPr/>
                </a:tc>
                <a:tc hMerge="1" vMerge="1">
                  <a:txBody>
                    <a:bodyPr/>
                    <a:lstStyle/>
                    <a:p>
                      <a:endParaRPr lang="en-US"/>
                    </a:p>
                  </a:txBody>
                  <a:tcPr/>
                </a:tc>
                <a:tc>
                  <a:txBody>
                    <a:bodyPr/>
                    <a:lstStyle/>
                    <a:p>
                      <a:pPr marL="171450" indent="-171450" algn="l">
                        <a:buFont typeface="Wingdings" pitchFamily="2" charset="2"/>
                        <a:buChar char="q"/>
                      </a:pPr>
                      <a:r>
                        <a:rPr kumimoji="0" lang="en-US" sz="1000" b="1" i="0" u="none" strike="noStrike" kern="1200" cap="none" spc="0" normalizeH="0" baseline="0" noProof="0" dirty="0" smtClean="0">
                          <a:ln>
                            <a:noFill/>
                          </a:ln>
                          <a:solidFill>
                            <a:srgbClr val="000000"/>
                          </a:solidFill>
                          <a:effectLst/>
                          <a:uLnTx/>
                          <a:uFillTx/>
                          <a:latin typeface="Arial Narrow" pitchFamily="34" charset="0"/>
                          <a:ea typeface="+mn-ea"/>
                          <a:cs typeface="+mn-cs"/>
                        </a:rPr>
                        <a:t>Play Fact or Fib Showdown </a:t>
                      </a:r>
                      <a:r>
                        <a:rPr kumimoji="0" lang="en-US" sz="1000" b="0" i="0" u="none" strike="noStrike" kern="1200" cap="none" spc="0" normalizeH="0" baseline="0" noProof="0" dirty="0" smtClean="0">
                          <a:ln>
                            <a:noFill/>
                          </a:ln>
                          <a:solidFill>
                            <a:srgbClr val="000000"/>
                          </a:solidFill>
                          <a:effectLst/>
                          <a:uLnTx/>
                          <a:uFillTx/>
                          <a:latin typeface="Arial Narrow" pitchFamily="34" charset="0"/>
                          <a:ea typeface="+mn-ea"/>
                          <a:cs typeface="+mn-cs"/>
                        </a:rPr>
                        <a:t>(Kagan, 2002)</a:t>
                      </a:r>
                      <a:endParaRPr lang="en-US" sz="1000" b="0" i="0" baseline="0" dirty="0" smtClean="0">
                        <a:solidFill>
                          <a:schemeClr val="tx1"/>
                        </a:solidFill>
                        <a:latin typeface="Arial Narrow"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3">
                  <a:txBody>
                    <a:bodyPr/>
                    <a:lstStyle/>
                    <a:p>
                      <a:pPr marL="171450" marR="0" lvl="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US" sz="900" b="0" i="0" u="none" strike="noStrike" kern="1200" cap="none" spc="0" normalizeH="0" baseline="0" noProof="0" dirty="0" smtClean="0">
                          <a:ln>
                            <a:noFill/>
                          </a:ln>
                          <a:solidFill>
                            <a:srgbClr val="000000"/>
                          </a:solidFill>
                          <a:effectLst/>
                          <a:uLnTx/>
                          <a:uFillTx/>
                          <a:latin typeface="Arial Narrow" pitchFamily="34" charset="0"/>
                          <a:ea typeface="+mn-ea"/>
                          <a:cs typeface="+mn-cs"/>
                        </a:rPr>
                        <a:t>Have students label 2 notecards, one with the word “fact” and other other with the word “fib.”</a:t>
                      </a:r>
                    </a:p>
                    <a:p>
                      <a:pPr marL="171450" marR="0" lvl="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US" sz="900" b="0" i="0" u="none" strike="noStrike" kern="1200" cap="none" spc="0" normalizeH="0" baseline="0" noProof="0" dirty="0" smtClean="0">
                          <a:ln>
                            <a:noFill/>
                          </a:ln>
                          <a:solidFill>
                            <a:srgbClr val="000000"/>
                          </a:solidFill>
                          <a:effectLst/>
                          <a:uLnTx/>
                          <a:uFillTx/>
                          <a:latin typeface="Arial Narrow" pitchFamily="34" charset="0"/>
                          <a:ea typeface="+mn-ea"/>
                          <a:cs typeface="+mn-cs"/>
                        </a:rPr>
                        <a:t>Teacher presents students with one of  the misconceptions phrased as either a fact or a fib.</a:t>
                      </a:r>
                    </a:p>
                    <a:p>
                      <a:pPr marL="171450" marR="0" lvl="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US" sz="900" b="0" i="0" u="none" strike="noStrike" kern="1200" cap="none" spc="0" normalizeH="0" baseline="0" noProof="0" dirty="0" smtClean="0">
                          <a:ln>
                            <a:noFill/>
                          </a:ln>
                          <a:solidFill>
                            <a:srgbClr val="000000"/>
                          </a:solidFill>
                          <a:effectLst/>
                          <a:uLnTx/>
                          <a:uFillTx/>
                          <a:latin typeface="Arial Narrow" pitchFamily="34" charset="0"/>
                          <a:ea typeface="+mn-ea"/>
                          <a:cs typeface="+mn-cs"/>
                        </a:rPr>
                        <a:t>Give students 5-10 seconds wait time for them determine (or guess) if the statement is either a fact or a fib.</a:t>
                      </a:r>
                    </a:p>
                    <a:p>
                      <a:pPr marL="171450" marR="0" lvl="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US" sz="900" b="0" i="0" u="none" strike="noStrike" kern="1200" cap="none" spc="0" normalizeH="0" baseline="0" noProof="0" dirty="0" smtClean="0">
                          <a:ln>
                            <a:noFill/>
                          </a:ln>
                          <a:solidFill>
                            <a:srgbClr val="000000"/>
                          </a:solidFill>
                          <a:effectLst/>
                          <a:uLnTx/>
                          <a:uFillTx/>
                          <a:latin typeface="Arial Narrow" pitchFamily="34" charset="0"/>
                          <a:ea typeface="+mn-ea"/>
                          <a:cs typeface="+mn-cs"/>
                        </a:rPr>
                        <a:t>When the teacher says, “Showdown!” students slap down the response card  that reflects their answer face-up on their desk.</a:t>
                      </a:r>
                    </a:p>
                    <a:p>
                      <a:pPr marL="171450" marR="0" lvl="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US" sz="900" b="0" i="0" u="none" strike="noStrike" kern="1200" cap="none" spc="0" normalizeH="0" baseline="0" noProof="0" dirty="0" smtClean="0">
                          <a:ln>
                            <a:noFill/>
                          </a:ln>
                          <a:solidFill>
                            <a:srgbClr val="000000"/>
                          </a:solidFill>
                          <a:effectLst/>
                          <a:uLnTx/>
                          <a:uFillTx/>
                          <a:latin typeface="Arial Narrow" pitchFamily="34" charset="0"/>
                          <a:ea typeface="+mn-ea"/>
                          <a:cs typeface="+mn-cs"/>
                        </a:rPr>
                        <a:t>Students compare and discuss answers.</a:t>
                      </a:r>
                    </a:p>
                    <a:p>
                      <a:pPr marL="171450" marR="0" lvl="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US" sz="900" b="0" i="0" u="none" strike="noStrike" kern="1200" cap="none" spc="0" normalizeH="0" baseline="0" noProof="0" dirty="0" smtClean="0">
                          <a:ln>
                            <a:noFill/>
                          </a:ln>
                          <a:solidFill>
                            <a:srgbClr val="000000"/>
                          </a:solidFill>
                          <a:effectLst/>
                          <a:uLnTx/>
                          <a:uFillTx/>
                          <a:latin typeface="Arial Narrow" pitchFamily="34" charset="0"/>
                          <a:ea typeface="+mn-ea"/>
                          <a:cs typeface="+mn-cs"/>
                        </a:rPr>
                        <a:t>Teacher verifies the correct response and clarifies the misconceptions.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marL="171450" marR="0" lvl="0" indent="-171450" algn="l" defTabSz="914400" rtl="0" eaLnBrk="1" fontAlgn="auto" latinLnBrk="0" hangingPunct="1">
                        <a:lnSpc>
                          <a:spcPct val="100000"/>
                        </a:lnSpc>
                        <a:spcBef>
                          <a:spcPts val="0"/>
                        </a:spcBef>
                        <a:spcAft>
                          <a:spcPts val="0"/>
                        </a:spcAft>
                        <a:buClrTx/>
                        <a:buSzTx/>
                        <a:buFont typeface="Arial" pitchFamily="34" charset="0"/>
                        <a:buChar char="•"/>
                        <a:tabLst/>
                        <a:defRPr/>
                      </a:pPr>
                      <a:endParaRPr kumimoji="0" lang="en-US" sz="1000" b="0" i="0" u="none" strike="noStrike" kern="1200" cap="none" spc="0" normalizeH="0" baseline="0" noProof="0" dirty="0" smtClean="0">
                        <a:ln>
                          <a:noFill/>
                        </a:ln>
                        <a:solidFill>
                          <a:srgbClr val="000000"/>
                        </a:solidFill>
                        <a:effectLst/>
                        <a:uLnTx/>
                        <a:uFillTx/>
                        <a:latin typeface="Arial Narrow" pitchFamily="34" charset="0"/>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a:p>
                  </a:txBody>
                  <a:tcPr/>
                </a:tc>
              </a:tr>
              <a:tr h="662661">
                <a:tc gridSpan="2" vMerge="1">
                  <a:txBody>
                    <a:bodyPr/>
                    <a:lstStyle/>
                    <a:p>
                      <a:endParaRPr lang="en-US"/>
                    </a:p>
                  </a:txBody>
                  <a:tcPr/>
                </a:tc>
                <a:tc hMerge="1" vMerge="1">
                  <a:txBody>
                    <a:bodyPr/>
                    <a:lstStyle/>
                    <a:p>
                      <a:endParaRPr lang="en-US"/>
                    </a:p>
                  </a:txBody>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Wingdings" pitchFamily="2" charset="2"/>
                        <a:buChar char="q"/>
                        <a:tabLst/>
                        <a:defRPr/>
                      </a:pPr>
                      <a:r>
                        <a:rPr kumimoji="0" lang="en-US" sz="1000" b="1" i="0" u="none" strike="noStrike" kern="1200" cap="none" spc="0" normalizeH="0" baseline="0" noProof="0" dirty="0" smtClean="0">
                          <a:ln>
                            <a:noFill/>
                          </a:ln>
                          <a:solidFill>
                            <a:srgbClr val="000000"/>
                          </a:solidFill>
                          <a:effectLst/>
                          <a:uLnTx/>
                          <a:uFillTx/>
                          <a:latin typeface="Arial Narrow" pitchFamily="34" charset="0"/>
                          <a:ea typeface="+mn-ea"/>
                          <a:cs typeface="+mn-cs"/>
                        </a:rPr>
                        <a:t>Find-the-Fib Activity              </a:t>
                      </a:r>
                      <a:r>
                        <a:rPr kumimoji="0" lang="en-US" sz="1000" b="0" i="0" u="none" strike="noStrike" kern="1200" cap="none" spc="0" normalizeH="0" baseline="0" noProof="0" dirty="0" smtClean="0">
                          <a:ln>
                            <a:noFill/>
                          </a:ln>
                          <a:solidFill>
                            <a:srgbClr val="000000"/>
                          </a:solidFill>
                          <a:effectLst/>
                          <a:uLnTx/>
                          <a:uFillTx/>
                          <a:latin typeface="Arial Narrow" pitchFamily="34" charset="0"/>
                          <a:ea typeface="+mn-ea"/>
                          <a:cs typeface="+mn-cs"/>
                        </a:rPr>
                        <a:t>(Kagan, 2002)</a:t>
                      </a:r>
                      <a:endParaRPr kumimoji="0" lang="en-US" sz="1000" b="1" i="0" u="none" strike="noStrike" kern="1200" cap="none" spc="0" normalizeH="0" baseline="0" noProof="0" dirty="0" smtClean="0">
                        <a:ln>
                          <a:noFill/>
                        </a:ln>
                        <a:solidFill>
                          <a:srgbClr val="000000"/>
                        </a:solidFill>
                        <a:effectLst/>
                        <a:uLnTx/>
                        <a:uFillTx/>
                        <a:latin typeface="Arial Narrow" pitchFamily="34" charset="0"/>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3">
                  <a:txBody>
                    <a:bodyPr/>
                    <a:lstStyle/>
                    <a:p>
                      <a:pPr marL="171450" marR="0" lvl="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US" sz="900" b="0" i="0" u="none" strike="noStrike" kern="1200" cap="none" spc="0" normalizeH="0" baseline="0" noProof="0" dirty="0" smtClean="0">
                          <a:ln>
                            <a:noFill/>
                          </a:ln>
                          <a:solidFill>
                            <a:srgbClr val="000000"/>
                          </a:solidFill>
                          <a:effectLst/>
                          <a:uLnTx/>
                          <a:uFillTx/>
                          <a:latin typeface="Arial Narrow" pitchFamily="34" charset="0"/>
                          <a:ea typeface="+mn-ea"/>
                          <a:cs typeface="+mn-cs"/>
                        </a:rPr>
                        <a:t>Provide students with three statements …  2 are facts and 1 is a fib. (Use one of the misconceptions as the fib.)</a:t>
                      </a:r>
                    </a:p>
                    <a:p>
                      <a:pPr marL="171450" marR="0" lvl="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US" sz="900" b="0" i="0" u="none" strike="noStrike" kern="1200" cap="none" spc="0" normalizeH="0" baseline="0" noProof="0" dirty="0" smtClean="0">
                          <a:ln>
                            <a:noFill/>
                          </a:ln>
                          <a:solidFill>
                            <a:srgbClr val="000000"/>
                          </a:solidFill>
                          <a:effectLst/>
                          <a:uLnTx/>
                          <a:uFillTx/>
                          <a:latin typeface="Arial Narrow" pitchFamily="34" charset="0"/>
                          <a:ea typeface="+mn-ea"/>
                          <a:cs typeface="+mn-cs"/>
                        </a:rPr>
                        <a:t>Ask students to find the fib in a Think- Pair- Share activity</a:t>
                      </a:r>
                    </a:p>
                    <a:p>
                      <a:pPr marL="171450" marR="0" lvl="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US" sz="900" b="0" i="0" u="none" strike="noStrike" kern="1200" cap="none" spc="0" normalizeH="0" baseline="0" noProof="0" dirty="0" smtClean="0">
                          <a:ln>
                            <a:noFill/>
                          </a:ln>
                          <a:solidFill>
                            <a:srgbClr val="000000"/>
                          </a:solidFill>
                          <a:effectLst/>
                          <a:uLnTx/>
                          <a:uFillTx/>
                          <a:latin typeface="Arial Narrow" pitchFamily="34" charset="0"/>
                          <a:ea typeface="+mn-ea"/>
                          <a:cs typeface="+mn-cs"/>
                        </a:rPr>
                        <a:t>Teacher verifies the correct response and clarifies the misconceptions.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marL="171450" marR="0" lvl="0" indent="-171450" algn="l" defTabSz="914400" rtl="0" eaLnBrk="1" fontAlgn="auto" latinLnBrk="0" hangingPunct="1">
                        <a:lnSpc>
                          <a:spcPct val="100000"/>
                        </a:lnSpc>
                        <a:spcBef>
                          <a:spcPts val="0"/>
                        </a:spcBef>
                        <a:spcAft>
                          <a:spcPts val="0"/>
                        </a:spcAft>
                        <a:buClrTx/>
                        <a:buSzTx/>
                        <a:buFont typeface="Arial" pitchFamily="34" charset="0"/>
                        <a:buChar char="•"/>
                        <a:tabLst/>
                        <a:defRPr/>
                      </a:pPr>
                      <a:endParaRPr kumimoji="0" lang="en-US" sz="1000" b="0" i="0" u="none" strike="noStrike" kern="1200" cap="none" spc="0" normalizeH="0" baseline="0" noProof="0" dirty="0" smtClean="0">
                        <a:ln>
                          <a:noFill/>
                        </a:ln>
                        <a:solidFill>
                          <a:srgbClr val="000000"/>
                        </a:solidFill>
                        <a:effectLst/>
                        <a:uLnTx/>
                        <a:uFillTx/>
                        <a:latin typeface="Arial Narrow" pitchFamily="34" charset="0"/>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a:p>
                  </a:txBody>
                  <a:tcPr/>
                </a:tc>
              </a:tr>
              <a:tr h="225305">
                <a:tc gridSpan="2" vMerge="1">
                  <a:txBody>
                    <a:bodyPr/>
                    <a:lstStyle/>
                    <a:p>
                      <a:endParaRPr lang="en-US"/>
                    </a:p>
                  </a:txBody>
                  <a:tcPr/>
                </a:tc>
                <a:tc hMerge="1" vMerge="1">
                  <a:txBody>
                    <a:bodyPr/>
                    <a:lstStyle/>
                    <a:p>
                      <a:endParaRPr lang="en-US"/>
                    </a:p>
                  </a:txBody>
                  <a:tcPr/>
                </a:tc>
                <a:tc gridSpan="4">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1" i="0" u="sng" strike="noStrike" kern="1200" cap="none" spc="0" normalizeH="0" baseline="0" noProof="0" dirty="0" smtClean="0">
                          <a:ln>
                            <a:noFill/>
                          </a:ln>
                          <a:solidFill>
                            <a:srgbClr val="000000"/>
                          </a:solidFill>
                          <a:effectLst/>
                          <a:uLnTx/>
                          <a:uFillTx/>
                          <a:latin typeface="Arial Narrow" pitchFamily="34" charset="0"/>
                          <a:ea typeface="+mn-ea"/>
                          <a:cs typeface="+mn-cs"/>
                        </a:rPr>
                        <a:t>Nonlinguistic Representations</a:t>
                      </a:r>
                      <a:r>
                        <a:rPr kumimoji="0" lang="en-US" sz="1000" b="1" i="0" u="none" strike="noStrike" kern="1200" cap="none" spc="0" normalizeH="0" baseline="0" noProof="0" dirty="0" smtClean="0">
                          <a:ln>
                            <a:noFill/>
                          </a:ln>
                          <a:solidFill>
                            <a:srgbClr val="000000"/>
                          </a:solidFill>
                          <a:effectLst/>
                          <a:uLnTx/>
                          <a:uFillTx/>
                          <a:latin typeface="Arial Narrow" pitchFamily="34" charset="0"/>
                          <a:ea typeface="+mn-ea"/>
                          <a:cs typeface="+mn-cs"/>
                        </a:rPr>
                        <a:t> </a:t>
                      </a:r>
                      <a:r>
                        <a:rPr kumimoji="0" lang="en-US" sz="1000" b="0" i="0" u="none" strike="noStrike" kern="1200" cap="none" spc="0" normalizeH="0" baseline="0" noProof="0" dirty="0" smtClean="0">
                          <a:ln>
                            <a:noFill/>
                          </a:ln>
                          <a:solidFill>
                            <a:srgbClr val="000000"/>
                          </a:solidFill>
                          <a:effectLst/>
                          <a:uLnTx/>
                          <a:uFillTx/>
                          <a:latin typeface="Arial Narrow" pitchFamily="34" charset="0"/>
                          <a:ea typeface="+mn-ea"/>
                          <a:cs typeface="+mn-cs"/>
                        </a:rPr>
                        <a:t>(Marzano, Pickering &amp; Pollock, 2005)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r>
              <a:tr h="1007245">
                <a:tc gridSpan="2" vMerge="1">
                  <a:txBody>
                    <a:bodyPr/>
                    <a:lstStyle/>
                    <a:p>
                      <a:endParaRPr lang="en-US"/>
                    </a:p>
                  </a:txBody>
                  <a:tcPr/>
                </a:tc>
                <a:tc hMerge="1" vMerge="1">
                  <a:txBody>
                    <a:bodyPr/>
                    <a:lstStyle/>
                    <a:p>
                      <a:endParaRPr lang="en-US"/>
                    </a:p>
                  </a:txBody>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Wingdings" pitchFamily="2" charset="2"/>
                        <a:buChar char="q"/>
                        <a:tabLst/>
                        <a:defRPr/>
                      </a:pPr>
                      <a:r>
                        <a:rPr kumimoji="0" lang="en-US" sz="1000" b="1" i="0" u="none" strike="noStrike" kern="1200" cap="none" spc="0" normalizeH="0" baseline="0" noProof="0" dirty="0" smtClean="0">
                          <a:ln>
                            <a:noFill/>
                          </a:ln>
                          <a:solidFill>
                            <a:srgbClr val="000000"/>
                          </a:solidFill>
                          <a:effectLst/>
                          <a:uLnTx/>
                          <a:uFillTx/>
                          <a:latin typeface="Arial Narrow" pitchFamily="34" charset="0"/>
                          <a:ea typeface="+mn-ea"/>
                          <a:cs typeface="+mn-cs"/>
                        </a:rPr>
                        <a:t>K – W – L Chart</a:t>
                      </a:r>
                    </a:p>
                    <a:p>
                      <a:pPr marL="0" indent="0" algn="l">
                        <a:buFont typeface="Wingdings" pitchFamily="2" charset="2"/>
                        <a:buNone/>
                      </a:pPr>
                      <a:endParaRPr lang="en-US" sz="1000" b="0" i="0" baseline="0" dirty="0" smtClean="0">
                        <a:solidFill>
                          <a:schemeClr val="tx1"/>
                        </a:solidFill>
                        <a:latin typeface="Arial Narrow"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3">
                  <a:txBody>
                    <a:bodyPr/>
                    <a:lstStyle/>
                    <a:p>
                      <a:pPr marL="171450" marR="0" lvl="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US" sz="900" b="0" i="0" u="none" strike="noStrike" kern="1200" cap="none" spc="0" normalizeH="0" baseline="0" noProof="0" dirty="0" smtClean="0">
                          <a:ln>
                            <a:noFill/>
                          </a:ln>
                          <a:solidFill>
                            <a:srgbClr val="000000"/>
                          </a:solidFill>
                          <a:effectLst/>
                          <a:uLnTx/>
                          <a:uFillTx/>
                          <a:latin typeface="Arial Narrow" pitchFamily="34" charset="0"/>
                          <a:ea typeface="+mn-ea"/>
                          <a:cs typeface="+mn-cs"/>
                        </a:rPr>
                        <a:t>Teacher presents the unit’s main concept.</a:t>
                      </a:r>
                    </a:p>
                    <a:p>
                      <a:pPr marL="171450" marR="0" lvl="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US" sz="900" b="0" i="0" u="none" strike="noStrike" kern="1200" cap="none" spc="0" normalizeH="0" baseline="0" noProof="0" dirty="0" smtClean="0">
                          <a:ln>
                            <a:noFill/>
                          </a:ln>
                          <a:solidFill>
                            <a:srgbClr val="000000"/>
                          </a:solidFill>
                          <a:effectLst/>
                          <a:uLnTx/>
                          <a:uFillTx/>
                          <a:latin typeface="Arial Narrow" pitchFamily="34" charset="0"/>
                          <a:ea typeface="+mn-ea"/>
                          <a:cs typeface="+mn-cs"/>
                        </a:rPr>
                        <a:t>Have students write what they </a:t>
                      </a:r>
                      <a:r>
                        <a:rPr kumimoji="0" lang="en-US" sz="900" b="0" i="0" u="sng" strike="noStrike" kern="1200" cap="none" spc="0" normalizeH="0" baseline="0" noProof="0" dirty="0" smtClean="0">
                          <a:ln>
                            <a:noFill/>
                          </a:ln>
                          <a:solidFill>
                            <a:srgbClr val="000000"/>
                          </a:solidFill>
                          <a:effectLst/>
                          <a:uLnTx/>
                          <a:uFillTx/>
                          <a:latin typeface="Arial Narrow" pitchFamily="34" charset="0"/>
                          <a:ea typeface="+mn-ea"/>
                          <a:cs typeface="+mn-cs"/>
                        </a:rPr>
                        <a:t>KNOW</a:t>
                      </a:r>
                      <a:r>
                        <a:rPr kumimoji="0" lang="en-US" sz="900" b="0" i="0" u="none" strike="noStrike" kern="1200" cap="none" spc="0" normalizeH="0" baseline="0" noProof="0" dirty="0" smtClean="0">
                          <a:ln>
                            <a:noFill/>
                          </a:ln>
                          <a:solidFill>
                            <a:srgbClr val="000000"/>
                          </a:solidFill>
                          <a:effectLst/>
                          <a:uLnTx/>
                          <a:uFillTx/>
                          <a:latin typeface="Arial Narrow" pitchFamily="34" charset="0"/>
                          <a:ea typeface="+mn-ea"/>
                          <a:cs typeface="+mn-cs"/>
                        </a:rPr>
                        <a:t>  about this concept on the “K” of their K-W-L chart.</a:t>
                      </a:r>
                    </a:p>
                    <a:p>
                      <a:pPr marL="171450" marR="0" lvl="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US" sz="900" b="0" i="0" u="none" strike="noStrike" kern="1200" cap="none" spc="0" normalizeH="0" baseline="0" noProof="0" dirty="0" smtClean="0">
                          <a:ln>
                            <a:noFill/>
                          </a:ln>
                          <a:solidFill>
                            <a:srgbClr val="000000"/>
                          </a:solidFill>
                          <a:effectLst/>
                          <a:uLnTx/>
                          <a:uFillTx/>
                          <a:latin typeface="Arial Narrow" pitchFamily="34" charset="0"/>
                          <a:ea typeface="+mn-ea"/>
                          <a:cs typeface="+mn-cs"/>
                        </a:rPr>
                        <a:t>Teacher verifies correct information and corrects any misconceptions.</a:t>
                      </a:r>
                    </a:p>
                    <a:p>
                      <a:pPr marL="171450" marR="0" lvl="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US" sz="900" b="0" i="0" u="none" strike="noStrike" kern="1200" cap="none" spc="0" normalizeH="0" baseline="0" noProof="0" dirty="0" smtClean="0">
                          <a:ln>
                            <a:noFill/>
                          </a:ln>
                          <a:solidFill>
                            <a:srgbClr val="000000"/>
                          </a:solidFill>
                          <a:effectLst/>
                          <a:uLnTx/>
                          <a:uFillTx/>
                          <a:latin typeface="Arial Narrow" pitchFamily="34" charset="0"/>
                          <a:ea typeface="+mn-ea"/>
                          <a:cs typeface="+mn-cs"/>
                        </a:rPr>
                        <a:t>Continue to use the K-W-L chart as the unit progresses.</a:t>
                      </a:r>
                    </a:p>
                    <a:p>
                      <a:pPr marL="0" marR="0" lvl="0" indent="0" algn="l" defTabSz="914400" rtl="0" eaLnBrk="1" fontAlgn="auto" latinLnBrk="0" hangingPunct="1">
                        <a:lnSpc>
                          <a:spcPct val="100000"/>
                        </a:lnSpc>
                        <a:spcBef>
                          <a:spcPts val="0"/>
                        </a:spcBef>
                        <a:spcAft>
                          <a:spcPts val="0"/>
                        </a:spcAft>
                        <a:buClrTx/>
                        <a:buSzTx/>
                        <a:buFont typeface="Arial" pitchFamily="34" charset="0"/>
                        <a:buNone/>
                        <a:tabLst/>
                        <a:defRPr/>
                      </a:pPr>
                      <a:r>
                        <a:rPr kumimoji="0" lang="en-US" sz="900" b="0" i="1" u="none" strike="noStrike" kern="1200" cap="none" spc="0" normalizeH="0" baseline="0" noProof="0" dirty="0" smtClean="0">
                          <a:ln>
                            <a:noFill/>
                          </a:ln>
                          <a:solidFill>
                            <a:srgbClr val="000000"/>
                          </a:solidFill>
                          <a:effectLst/>
                          <a:uLnTx/>
                          <a:uFillTx/>
                          <a:latin typeface="Arial Narrow" pitchFamily="34" charset="0"/>
                          <a:ea typeface="+mn-ea"/>
                          <a:cs typeface="+mn-cs"/>
                        </a:rPr>
                        <a:t>(Activity can be implemented with whole group, cooperative groups, partners, chart paper, white boards, etc.)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marL="171450" marR="0" lvl="0" indent="-171450" algn="l" defTabSz="914400" rtl="0" eaLnBrk="1" fontAlgn="auto" latinLnBrk="0" hangingPunct="1">
                        <a:lnSpc>
                          <a:spcPct val="100000"/>
                        </a:lnSpc>
                        <a:spcBef>
                          <a:spcPts val="0"/>
                        </a:spcBef>
                        <a:spcAft>
                          <a:spcPts val="0"/>
                        </a:spcAft>
                        <a:buClrTx/>
                        <a:buSzTx/>
                        <a:buFont typeface="Arial" pitchFamily="34" charset="0"/>
                        <a:buChar char="•"/>
                        <a:tabLst/>
                        <a:defRPr/>
                      </a:pPr>
                      <a:endParaRPr kumimoji="0" lang="en-US" sz="1000" b="0" i="1" u="none" strike="noStrike" kern="1200" cap="none" spc="0" normalizeH="0" baseline="0" noProof="0" dirty="0" smtClean="0">
                        <a:ln>
                          <a:noFill/>
                        </a:ln>
                        <a:solidFill>
                          <a:srgbClr val="000000"/>
                        </a:solidFill>
                        <a:effectLst/>
                        <a:uLnTx/>
                        <a:uFillTx/>
                        <a:latin typeface="Arial Narrow" pitchFamily="34" charset="0"/>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a:p>
                  </a:txBody>
                  <a:tcPr/>
                </a:tc>
              </a:tr>
            </a:tbl>
          </a:graphicData>
        </a:graphic>
      </p:graphicFrame>
    </p:spTree>
  </p:cSld>
  <p:clrMapOvr>
    <a:masterClrMapping/>
  </p:clrMapOvr>
  <p:transition>
    <p:fade thruBlk="1"/>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188913" y="96838"/>
          <a:ext cx="8825936" cy="6268424"/>
        </p:xfrm>
        <a:graphic>
          <a:graphicData uri="http://schemas.openxmlformats.org/drawingml/2006/table">
            <a:tbl>
              <a:tblPr firstRow="1" bandRow="1">
                <a:tableStyleId>{5C22544A-7EE6-4342-B048-85BDC9FD1C3A}</a:tableStyleId>
              </a:tblPr>
              <a:tblGrid>
                <a:gridCol w="3088323"/>
                <a:gridCol w="838200"/>
                <a:gridCol w="2133600"/>
                <a:gridCol w="2765813"/>
              </a:tblGrid>
              <a:tr h="348620">
                <a:tc gridSpan="4">
                  <a:txBody>
                    <a:bodyPr/>
                    <a:lstStyle/>
                    <a:p>
                      <a:pPr algn="l"/>
                      <a:r>
                        <a:rPr lang="en-US" sz="1000" b="1" dirty="0" smtClean="0">
                          <a:solidFill>
                            <a:schemeClr val="tx1"/>
                          </a:solidFill>
                          <a:latin typeface="Arial Narrow" pitchFamily="34" charset="0"/>
                        </a:rPr>
                        <a:t>Step 3: </a:t>
                      </a:r>
                      <a:r>
                        <a:rPr lang="en-US" sz="1000" b="1" baseline="0" dirty="0" smtClean="0">
                          <a:solidFill>
                            <a:schemeClr val="tx1"/>
                          </a:solidFill>
                          <a:latin typeface="Arial Narrow" pitchFamily="34" charset="0"/>
                        </a:rPr>
                        <a:t> Determine how Performance Indicators and Unit Test (if available) will be implemented and differentiated.</a:t>
                      </a:r>
                    </a:p>
                    <a:p>
                      <a:pPr marL="111125" indent="-111125" algn="l">
                        <a:buFont typeface="Arial" pitchFamily="34" charset="0"/>
                        <a:buChar char="•"/>
                      </a:pPr>
                      <a:r>
                        <a:rPr lang="en-US" sz="1000" b="0" u="sng" baseline="0" dirty="0" smtClean="0">
                          <a:solidFill>
                            <a:schemeClr val="tx1"/>
                          </a:solidFill>
                          <a:latin typeface="Arial Narrow" pitchFamily="34" charset="0"/>
                        </a:rPr>
                        <a:t>Content</a:t>
                      </a:r>
                      <a:r>
                        <a:rPr lang="en-US" sz="1000" b="0" u="none" baseline="0" dirty="0" smtClean="0">
                          <a:solidFill>
                            <a:schemeClr val="tx1"/>
                          </a:solidFill>
                          <a:latin typeface="Arial Narrow" pitchFamily="34" charset="0"/>
                        </a:rPr>
                        <a:t>: How will you differentiate the assessments in regard to content?</a:t>
                      </a:r>
                    </a:p>
                    <a:p>
                      <a:pPr marL="111125" indent="-111125" algn="l">
                        <a:buFont typeface="Arial" pitchFamily="34" charset="0"/>
                        <a:buChar char="•"/>
                      </a:pPr>
                      <a:r>
                        <a:rPr lang="en-US" sz="1000" b="0" u="sng" baseline="0" dirty="0" smtClean="0">
                          <a:solidFill>
                            <a:schemeClr val="tx1"/>
                          </a:solidFill>
                          <a:latin typeface="Arial Narrow" pitchFamily="34" charset="0"/>
                        </a:rPr>
                        <a:t>Process:</a:t>
                      </a:r>
                      <a:r>
                        <a:rPr lang="en-US" sz="1000" b="0" u="none" baseline="0" dirty="0" smtClean="0">
                          <a:solidFill>
                            <a:schemeClr val="tx1"/>
                          </a:solidFill>
                          <a:latin typeface="Arial Narrow" pitchFamily="34" charset="0"/>
                        </a:rPr>
                        <a:t> </a:t>
                      </a:r>
                      <a:r>
                        <a:rPr lang="en-US" sz="1000" b="0" baseline="0" dirty="0" smtClean="0">
                          <a:solidFill>
                            <a:schemeClr val="tx1"/>
                          </a:solidFill>
                          <a:latin typeface="Arial Narrow" pitchFamily="34" charset="0"/>
                        </a:rPr>
                        <a:t>How will you differentiate the assessments in the following areas: flexible grouping, structure, readiness level (strugglers, advanced students, ELL students), and learning styles?</a:t>
                      </a:r>
                    </a:p>
                    <a:p>
                      <a:pPr marL="111125" indent="-111125" algn="l">
                        <a:buFont typeface="Arial" pitchFamily="34" charset="0"/>
                        <a:buChar char="•"/>
                      </a:pPr>
                      <a:r>
                        <a:rPr lang="en-US" sz="1000" b="0" u="sng" baseline="0" dirty="0" smtClean="0">
                          <a:solidFill>
                            <a:schemeClr val="tx1"/>
                          </a:solidFill>
                          <a:latin typeface="Arial Narrow" pitchFamily="34" charset="0"/>
                        </a:rPr>
                        <a:t>Product</a:t>
                      </a:r>
                      <a:r>
                        <a:rPr lang="en-US" sz="1000" b="0" baseline="0" dirty="0" smtClean="0">
                          <a:solidFill>
                            <a:schemeClr val="tx1"/>
                          </a:solidFill>
                          <a:latin typeface="Arial Narrow" pitchFamily="34" charset="0"/>
                        </a:rPr>
                        <a:t>: What will you allow students to submit to demonstrate mastery of the Performance Indicators?</a:t>
                      </a:r>
                    </a:p>
                    <a:p>
                      <a:pPr marL="111125" marR="0" indent="-111125"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000" b="0" u="sng" baseline="0" dirty="0" smtClean="0">
                          <a:solidFill>
                            <a:schemeClr val="tx1"/>
                          </a:solidFill>
                          <a:latin typeface="Arial Narrow" pitchFamily="34" charset="0"/>
                        </a:rPr>
                        <a:t>Evaluation Method</a:t>
                      </a:r>
                      <a:r>
                        <a:rPr lang="en-US" sz="1000" b="0" baseline="0" dirty="0" smtClean="0">
                          <a:solidFill>
                            <a:schemeClr val="tx1"/>
                          </a:solidFill>
                          <a:latin typeface="Arial Narrow" pitchFamily="34" charset="0"/>
                        </a:rPr>
                        <a:t>: How will the Performance Indicators and Unit Tests be evaluated?     </a:t>
                      </a:r>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endParaRPr lang="en-US" sz="1000" b="0" baseline="0" dirty="0" smtClean="0">
                        <a:solidFill>
                          <a:schemeClr val="tx1"/>
                        </a:solidFill>
                        <a:latin typeface="Arial Narrow"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r>
              <a:tr h="172424">
                <a:tc gridSpan="4">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00" b="1" i="0" u="none" baseline="0" dirty="0" smtClean="0">
                          <a:solidFill>
                            <a:schemeClr val="bg1"/>
                          </a:solidFill>
                          <a:latin typeface="Arial Narrow" pitchFamily="34" charset="0"/>
                        </a:rPr>
                        <a:t>Use the Checklist  on the following page to select  differentiation strategies for each Performance Indicator and for the  Unit Test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100" b="1" i="0" u="sng" baseline="0" dirty="0" smtClean="0">
                        <a:solidFill>
                          <a:schemeClr val="tx1"/>
                        </a:solidFill>
                        <a:latin typeface="Arial Narrow"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a:p>
                  </a:txBody>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100" b="1" i="0" u="sng" baseline="0" dirty="0" smtClean="0">
                        <a:solidFill>
                          <a:schemeClr val="tx1"/>
                        </a:solidFill>
                        <a:latin typeface="Arial Narrow"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48624">
                <a:tc>
                  <a:txBody>
                    <a:bodyPr/>
                    <a:lstStyle/>
                    <a:p>
                      <a:pPr algn="ctr"/>
                      <a:r>
                        <a:rPr lang="en-US" sz="1000" b="1" i="0" u="sng" dirty="0" smtClean="0">
                          <a:solidFill>
                            <a:schemeClr val="tx1"/>
                          </a:solidFill>
                          <a:latin typeface="Arial Narrow" pitchFamily="34" charset="0"/>
                        </a:rPr>
                        <a:t>Summary Performance Indicator</a:t>
                      </a:r>
                      <a:r>
                        <a:rPr lang="en-US" sz="1000" b="1" i="0" u="sng" baseline="0" dirty="0" smtClean="0">
                          <a:solidFill>
                            <a:schemeClr val="tx1"/>
                          </a:solidFill>
                          <a:latin typeface="Arial Narrow" pitchFamily="34" charset="0"/>
                        </a:rPr>
                        <a:t> #1</a:t>
                      </a:r>
                    </a:p>
                    <a:p>
                      <a:pPr algn="ctr"/>
                      <a:endParaRPr lang="en-US" sz="1000" b="1" i="0" u="sng" baseline="0" dirty="0" smtClean="0">
                        <a:solidFill>
                          <a:schemeClr val="tx1"/>
                        </a:solidFill>
                        <a:latin typeface="Arial Narrow" pitchFamily="34" charset="0"/>
                      </a:endParaRPr>
                    </a:p>
                    <a:p>
                      <a:pPr algn="ctr"/>
                      <a:endParaRPr lang="en-US" sz="1000" b="1" i="0" u="sng" baseline="0" dirty="0" smtClean="0">
                        <a:solidFill>
                          <a:schemeClr val="tx1"/>
                        </a:solidFill>
                        <a:latin typeface="Arial Narrow"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00" b="1" i="0" u="sng" dirty="0" smtClean="0">
                          <a:solidFill>
                            <a:schemeClr val="tx1"/>
                          </a:solidFill>
                          <a:latin typeface="Arial Narrow" pitchFamily="34" charset="0"/>
                        </a:rPr>
                        <a:t>Summary Performance Indicator</a:t>
                      </a:r>
                      <a:r>
                        <a:rPr lang="en-US" sz="1000" b="1" i="0" u="sng" baseline="0" dirty="0" smtClean="0">
                          <a:solidFill>
                            <a:schemeClr val="tx1"/>
                          </a:solidFill>
                          <a:latin typeface="Arial Narrow" pitchFamily="34" charset="0"/>
                        </a:rPr>
                        <a:t> #2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hMerge="1">
                  <a:txBody>
                    <a:bodyPr/>
                    <a:lstStyle/>
                    <a:p>
                      <a:endParaRPr 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00" b="1" i="0" u="sng" dirty="0" smtClean="0">
                          <a:solidFill>
                            <a:schemeClr val="tx1"/>
                          </a:solidFill>
                          <a:latin typeface="Arial Narrow" pitchFamily="34" charset="0"/>
                        </a:rPr>
                        <a:t>Summary</a:t>
                      </a:r>
                      <a:r>
                        <a:rPr lang="en-US" sz="1000" b="1" i="0" u="sng" baseline="0" dirty="0" smtClean="0">
                          <a:solidFill>
                            <a:schemeClr val="tx1"/>
                          </a:solidFill>
                          <a:latin typeface="Arial Narrow" pitchFamily="34" charset="0"/>
                        </a:rPr>
                        <a:t> </a:t>
                      </a:r>
                      <a:r>
                        <a:rPr lang="en-US" sz="1000" b="1" i="0" u="sng" dirty="0" smtClean="0">
                          <a:solidFill>
                            <a:schemeClr val="tx1"/>
                          </a:solidFill>
                          <a:latin typeface="Arial Narrow" pitchFamily="34" charset="0"/>
                        </a:rPr>
                        <a:t>Performance</a:t>
                      </a:r>
                      <a:r>
                        <a:rPr lang="en-US" sz="1000" b="1" i="0" u="sng" baseline="0" dirty="0" smtClean="0">
                          <a:solidFill>
                            <a:schemeClr val="tx1"/>
                          </a:solidFill>
                          <a:latin typeface="Arial Narrow" pitchFamily="34" charset="0"/>
                        </a:rPr>
                        <a:t> </a:t>
                      </a:r>
                      <a:r>
                        <a:rPr lang="en-US" sz="1000" b="1" i="0" u="sng" dirty="0" smtClean="0">
                          <a:solidFill>
                            <a:schemeClr val="tx1"/>
                          </a:solidFill>
                          <a:latin typeface="Arial Narrow" pitchFamily="34" charset="0"/>
                        </a:rPr>
                        <a:t>Indicator</a:t>
                      </a:r>
                      <a:r>
                        <a:rPr lang="en-US" sz="1000" b="1" i="0" u="sng" baseline="0" dirty="0" smtClean="0">
                          <a:solidFill>
                            <a:schemeClr val="tx1"/>
                          </a:solidFill>
                          <a:latin typeface="Arial Narrow" pitchFamily="34" charset="0"/>
                        </a:rPr>
                        <a:t>  #3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r>
              <a:tr h="629624">
                <a:tc>
                  <a:txBody>
                    <a:bodyPr/>
                    <a:lstStyle/>
                    <a:p>
                      <a:pPr algn="l"/>
                      <a:r>
                        <a:rPr lang="en-US" sz="1000" b="1" i="0" u="sng" baseline="0" dirty="0" smtClean="0">
                          <a:solidFill>
                            <a:schemeClr val="tx1"/>
                          </a:solidFill>
                          <a:latin typeface="Arial Narrow" pitchFamily="34" charset="0"/>
                        </a:rPr>
                        <a:t>Content:</a:t>
                      </a:r>
                    </a:p>
                    <a:p>
                      <a:pPr algn="l"/>
                      <a:endParaRPr lang="en-US" sz="1000" b="1" i="0" u="sng" baseline="0" dirty="0" smtClean="0">
                        <a:solidFill>
                          <a:schemeClr val="tx1"/>
                        </a:solidFill>
                        <a:latin typeface="Arial Narrow" pitchFamily="34" charset="0"/>
                      </a:endParaRPr>
                    </a:p>
                    <a:p>
                      <a:pPr algn="l"/>
                      <a:endParaRPr lang="en-US" sz="1000" b="1" i="0" u="sng" baseline="0" dirty="0" smtClean="0">
                        <a:solidFill>
                          <a:schemeClr val="tx1"/>
                        </a:solidFill>
                        <a:latin typeface="Arial Narrow" pitchFamily="34" charset="0"/>
                      </a:endParaRPr>
                    </a:p>
                    <a:p>
                      <a:pPr algn="l"/>
                      <a:endParaRPr lang="en-US" sz="1000" b="1" i="0" u="sng" baseline="0" dirty="0" smtClean="0">
                        <a:solidFill>
                          <a:schemeClr val="tx1"/>
                        </a:solidFill>
                        <a:latin typeface="Arial Narrow" pitchFamily="34" charset="0"/>
                      </a:endParaRPr>
                    </a:p>
                    <a:p>
                      <a:pPr algn="l"/>
                      <a:r>
                        <a:rPr lang="en-US" sz="1000" b="1" i="0" u="sng" baseline="0" dirty="0" smtClean="0">
                          <a:solidFill>
                            <a:schemeClr val="tx1"/>
                          </a:solidFill>
                          <a:latin typeface="Arial Narrow" pitchFamily="34" charset="0"/>
                        </a:rPr>
                        <a:t>Process:</a:t>
                      </a:r>
                    </a:p>
                    <a:p>
                      <a:pPr algn="l"/>
                      <a:endParaRPr lang="en-US" sz="1000" b="1" i="0" u="sng" baseline="0" dirty="0" smtClean="0">
                        <a:solidFill>
                          <a:schemeClr val="tx1"/>
                        </a:solidFill>
                        <a:latin typeface="Arial Narrow" pitchFamily="34" charset="0"/>
                      </a:endParaRPr>
                    </a:p>
                    <a:p>
                      <a:pPr algn="l"/>
                      <a:endParaRPr lang="en-US" sz="1000" b="1" i="0" u="sng" baseline="0" dirty="0" smtClean="0">
                        <a:solidFill>
                          <a:schemeClr val="tx1"/>
                        </a:solidFill>
                        <a:latin typeface="Arial Narrow" pitchFamily="34" charset="0"/>
                      </a:endParaRPr>
                    </a:p>
                    <a:p>
                      <a:pPr algn="l"/>
                      <a:endParaRPr lang="en-US" sz="1000" b="1" i="0" u="sng" baseline="0" dirty="0" smtClean="0">
                        <a:solidFill>
                          <a:schemeClr val="tx1"/>
                        </a:solidFill>
                        <a:latin typeface="Arial Narrow" pitchFamily="34" charset="0"/>
                      </a:endParaRPr>
                    </a:p>
                    <a:p>
                      <a:pPr algn="l"/>
                      <a:r>
                        <a:rPr lang="en-US" sz="1000" b="1" i="0" u="sng" baseline="0" dirty="0" smtClean="0">
                          <a:solidFill>
                            <a:schemeClr val="tx1"/>
                          </a:solidFill>
                          <a:latin typeface="Arial Narrow" pitchFamily="34" charset="0"/>
                        </a:rPr>
                        <a:t>Product:</a:t>
                      </a:r>
                    </a:p>
                    <a:p>
                      <a:pPr algn="l"/>
                      <a:endParaRPr lang="en-US" sz="1000" b="1" i="0" u="sng" baseline="0" dirty="0" smtClean="0">
                        <a:solidFill>
                          <a:schemeClr val="tx1"/>
                        </a:solidFill>
                        <a:latin typeface="Arial Narrow" pitchFamily="34" charset="0"/>
                      </a:endParaRPr>
                    </a:p>
                    <a:p>
                      <a:pPr algn="l"/>
                      <a:endParaRPr lang="en-US" sz="1000" b="1" i="0" u="sng" baseline="0" dirty="0" smtClean="0">
                        <a:solidFill>
                          <a:schemeClr val="tx1"/>
                        </a:solidFill>
                        <a:latin typeface="Arial Narrow" pitchFamily="34" charset="0"/>
                      </a:endParaRPr>
                    </a:p>
                    <a:p>
                      <a:pPr algn="l"/>
                      <a:endParaRPr lang="en-US" sz="1000" b="1" i="0" u="sng" baseline="0" dirty="0" smtClean="0">
                        <a:solidFill>
                          <a:schemeClr val="tx1"/>
                        </a:solidFill>
                        <a:latin typeface="Arial Narrow" pitchFamily="34" charset="0"/>
                      </a:endParaRPr>
                    </a:p>
                    <a:p>
                      <a:pPr algn="l"/>
                      <a:r>
                        <a:rPr lang="en-US" sz="1000" b="1" i="0" u="sng" baseline="0" dirty="0" smtClean="0">
                          <a:solidFill>
                            <a:schemeClr val="tx1"/>
                          </a:solidFill>
                          <a:latin typeface="Arial Narrow" pitchFamily="34" charset="0"/>
                        </a:rPr>
                        <a:t>Evaluation Method: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gridSpan="2">
                  <a:txBody>
                    <a:bodyPr/>
                    <a:lstStyle/>
                    <a:p>
                      <a:pPr algn="l"/>
                      <a:r>
                        <a:rPr lang="en-US" sz="1000" b="1" i="0" u="sng" baseline="0" dirty="0" smtClean="0">
                          <a:solidFill>
                            <a:schemeClr val="tx1"/>
                          </a:solidFill>
                          <a:latin typeface="Arial Narrow" pitchFamily="34" charset="0"/>
                        </a:rPr>
                        <a:t>Content:</a:t>
                      </a:r>
                    </a:p>
                    <a:p>
                      <a:pPr algn="l"/>
                      <a:endParaRPr lang="en-US" sz="1000" b="1" i="0" u="sng" baseline="0" dirty="0" smtClean="0">
                        <a:solidFill>
                          <a:schemeClr val="tx1"/>
                        </a:solidFill>
                        <a:latin typeface="Arial Narrow" pitchFamily="34" charset="0"/>
                      </a:endParaRPr>
                    </a:p>
                    <a:p>
                      <a:pPr algn="l"/>
                      <a:endParaRPr lang="en-US" sz="1000" b="1" i="0" u="sng" baseline="0" dirty="0" smtClean="0">
                        <a:solidFill>
                          <a:schemeClr val="tx1"/>
                        </a:solidFill>
                        <a:latin typeface="Arial Narrow" pitchFamily="34" charset="0"/>
                      </a:endParaRPr>
                    </a:p>
                    <a:p>
                      <a:pPr algn="l"/>
                      <a:endParaRPr lang="en-US" sz="1000" b="1" i="0" u="sng" baseline="0" dirty="0" smtClean="0">
                        <a:solidFill>
                          <a:schemeClr val="tx1"/>
                        </a:solidFill>
                        <a:latin typeface="Arial Narrow" pitchFamily="34" charset="0"/>
                      </a:endParaRPr>
                    </a:p>
                    <a:p>
                      <a:pPr algn="l"/>
                      <a:r>
                        <a:rPr lang="en-US" sz="1000" b="1" i="0" u="sng" baseline="0" dirty="0" smtClean="0">
                          <a:solidFill>
                            <a:schemeClr val="tx1"/>
                          </a:solidFill>
                          <a:latin typeface="Arial Narrow" pitchFamily="34" charset="0"/>
                        </a:rPr>
                        <a:t>Process:</a:t>
                      </a:r>
                    </a:p>
                    <a:p>
                      <a:pPr algn="l"/>
                      <a:endParaRPr lang="en-US" sz="1000" b="1" i="0" u="sng" baseline="0" dirty="0" smtClean="0">
                        <a:solidFill>
                          <a:schemeClr val="tx1"/>
                        </a:solidFill>
                        <a:latin typeface="Arial Narrow" pitchFamily="34" charset="0"/>
                      </a:endParaRPr>
                    </a:p>
                    <a:p>
                      <a:pPr algn="l"/>
                      <a:endParaRPr lang="en-US" sz="1000" b="1" i="0" u="sng" baseline="0" dirty="0" smtClean="0">
                        <a:solidFill>
                          <a:schemeClr val="tx1"/>
                        </a:solidFill>
                        <a:latin typeface="Arial Narrow" pitchFamily="34" charset="0"/>
                      </a:endParaRPr>
                    </a:p>
                    <a:p>
                      <a:pPr algn="l"/>
                      <a:endParaRPr lang="en-US" sz="1000" b="1" i="0" u="sng" baseline="0" dirty="0" smtClean="0">
                        <a:solidFill>
                          <a:schemeClr val="tx1"/>
                        </a:solidFill>
                        <a:latin typeface="Arial Narrow" pitchFamily="34" charset="0"/>
                      </a:endParaRPr>
                    </a:p>
                    <a:p>
                      <a:pPr algn="l"/>
                      <a:r>
                        <a:rPr lang="en-US" sz="1000" b="1" i="0" u="sng" baseline="0" dirty="0" smtClean="0">
                          <a:solidFill>
                            <a:schemeClr val="tx1"/>
                          </a:solidFill>
                          <a:latin typeface="Arial Narrow" pitchFamily="34" charset="0"/>
                        </a:rPr>
                        <a:t>Product:</a:t>
                      </a:r>
                    </a:p>
                    <a:p>
                      <a:pPr algn="l"/>
                      <a:endParaRPr lang="en-US" sz="1000" b="1" i="0" u="sng" baseline="0" dirty="0" smtClean="0">
                        <a:solidFill>
                          <a:schemeClr val="tx1"/>
                        </a:solidFill>
                        <a:latin typeface="Arial Narrow" pitchFamily="34" charset="0"/>
                      </a:endParaRPr>
                    </a:p>
                    <a:p>
                      <a:pPr algn="l"/>
                      <a:endParaRPr lang="en-US" sz="1000" b="1" i="0" u="sng" baseline="0" dirty="0" smtClean="0">
                        <a:solidFill>
                          <a:schemeClr val="tx1"/>
                        </a:solidFill>
                        <a:latin typeface="Arial Narrow" pitchFamily="34" charset="0"/>
                      </a:endParaRPr>
                    </a:p>
                    <a:p>
                      <a:pPr algn="l"/>
                      <a:endParaRPr lang="en-US" sz="1000" b="1" i="0" u="sng" baseline="0" dirty="0" smtClean="0">
                        <a:solidFill>
                          <a:schemeClr val="tx1"/>
                        </a:solidFill>
                        <a:latin typeface="Arial Narrow" pitchFamily="34" charset="0"/>
                      </a:endParaRPr>
                    </a:p>
                    <a:p>
                      <a:pPr algn="l"/>
                      <a:r>
                        <a:rPr lang="en-US" sz="1000" b="1" i="0" u="sng" baseline="0" dirty="0" smtClean="0">
                          <a:solidFill>
                            <a:schemeClr val="tx1"/>
                          </a:solidFill>
                          <a:latin typeface="Arial Narrow" pitchFamily="34" charset="0"/>
                        </a:rPr>
                        <a:t>Evaluation Method: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hMerge="1">
                  <a:txBody>
                    <a:bodyPr/>
                    <a:lstStyle/>
                    <a:p>
                      <a:endParaRPr lang="en-US"/>
                    </a:p>
                  </a:txBody>
                  <a:tcPr/>
                </a:tc>
                <a:tc>
                  <a:txBody>
                    <a:bodyPr/>
                    <a:lstStyle/>
                    <a:p>
                      <a:pPr algn="l"/>
                      <a:r>
                        <a:rPr lang="en-US" sz="1000" b="1" i="0" u="sng" baseline="0" dirty="0" smtClean="0">
                          <a:solidFill>
                            <a:schemeClr val="tx1"/>
                          </a:solidFill>
                          <a:latin typeface="Arial Narrow" pitchFamily="34" charset="0"/>
                        </a:rPr>
                        <a:t>Content:</a:t>
                      </a:r>
                    </a:p>
                    <a:p>
                      <a:pPr algn="l"/>
                      <a:endParaRPr lang="en-US" sz="1000" b="1" i="0" u="sng" baseline="0" dirty="0" smtClean="0">
                        <a:solidFill>
                          <a:schemeClr val="tx1"/>
                        </a:solidFill>
                        <a:latin typeface="Arial Narrow" pitchFamily="34" charset="0"/>
                      </a:endParaRPr>
                    </a:p>
                    <a:p>
                      <a:pPr algn="l"/>
                      <a:endParaRPr lang="en-US" sz="1000" b="1" i="0" u="sng" baseline="0" dirty="0" smtClean="0">
                        <a:solidFill>
                          <a:schemeClr val="tx1"/>
                        </a:solidFill>
                        <a:latin typeface="Arial Narrow" pitchFamily="34" charset="0"/>
                      </a:endParaRPr>
                    </a:p>
                    <a:p>
                      <a:pPr algn="l"/>
                      <a:endParaRPr lang="en-US" sz="1000" b="1" i="0" u="sng" baseline="0" dirty="0" smtClean="0">
                        <a:solidFill>
                          <a:schemeClr val="tx1"/>
                        </a:solidFill>
                        <a:latin typeface="Arial Narrow" pitchFamily="34" charset="0"/>
                      </a:endParaRPr>
                    </a:p>
                    <a:p>
                      <a:pPr algn="l"/>
                      <a:r>
                        <a:rPr lang="en-US" sz="1000" b="1" i="0" u="sng" baseline="0" dirty="0" smtClean="0">
                          <a:solidFill>
                            <a:schemeClr val="tx1"/>
                          </a:solidFill>
                          <a:latin typeface="Arial Narrow" pitchFamily="34" charset="0"/>
                        </a:rPr>
                        <a:t>Process:</a:t>
                      </a:r>
                    </a:p>
                    <a:p>
                      <a:pPr algn="l"/>
                      <a:endParaRPr lang="en-US" sz="1000" b="1" i="0" u="sng" baseline="0" dirty="0" smtClean="0">
                        <a:solidFill>
                          <a:schemeClr val="tx1"/>
                        </a:solidFill>
                        <a:latin typeface="Arial Narrow" pitchFamily="34" charset="0"/>
                      </a:endParaRPr>
                    </a:p>
                    <a:p>
                      <a:pPr algn="l"/>
                      <a:endParaRPr lang="en-US" sz="1000" b="1" i="0" u="sng" baseline="0" dirty="0" smtClean="0">
                        <a:solidFill>
                          <a:schemeClr val="tx1"/>
                        </a:solidFill>
                        <a:latin typeface="Arial Narrow" pitchFamily="34" charset="0"/>
                      </a:endParaRPr>
                    </a:p>
                    <a:p>
                      <a:pPr algn="l"/>
                      <a:endParaRPr lang="en-US" sz="1000" b="1" i="0" u="sng" baseline="0" dirty="0" smtClean="0">
                        <a:solidFill>
                          <a:schemeClr val="tx1"/>
                        </a:solidFill>
                        <a:latin typeface="Arial Narrow" pitchFamily="34" charset="0"/>
                      </a:endParaRPr>
                    </a:p>
                    <a:p>
                      <a:pPr algn="l"/>
                      <a:r>
                        <a:rPr lang="en-US" sz="1000" b="1" i="0" u="sng" baseline="0" dirty="0" smtClean="0">
                          <a:solidFill>
                            <a:schemeClr val="tx1"/>
                          </a:solidFill>
                          <a:latin typeface="Arial Narrow" pitchFamily="34" charset="0"/>
                        </a:rPr>
                        <a:t>Product:</a:t>
                      </a:r>
                    </a:p>
                    <a:p>
                      <a:pPr algn="l"/>
                      <a:endParaRPr lang="en-US" sz="1000" b="1" i="0" u="sng" baseline="0" dirty="0" smtClean="0">
                        <a:solidFill>
                          <a:schemeClr val="tx1"/>
                        </a:solidFill>
                        <a:latin typeface="Arial Narrow" pitchFamily="34" charset="0"/>
                      </a:endParaRPr>
                    </a:p>
                    <a:p>
                      <a:pPr algn="l"/>
                      <a:endParaRPr lang="en-US" sz="1000" b="1" i="0" u="sng" baseline="0" dirty="0" smtClean="0">
                        <a:solidFill>
                          <a:schemeClr val="tx1"/>
                        </a:solidFill>
                        <a:latin typeface="Arial Narrow" pitchFamily="34" charset="0"/>
                      </a:endParaRPr>
                    </a:p>
                    <a:p>
                      <a:pPr algn="l"/>
                      <a:endParaRPr lang="en-US" sz="1000" b="1" i="0" u="sng" baseline="0" dirty="0" smtClean="0">
                        <a:solidFill>
                          <a:schemeClr val="tx1"/>
                        </a:solidFill>
                        <a:latin typeface="Arial Narrow" pitchFamily="34" charset="0"/>
                      </a:endParaRPr>
                    </a:p>
                    <a:p>
                      <a:pPr algn="l"/>
                      <a:r>
                        <a:rPr lang="en-US" sz="1000" b="1" i="0" u="sng" baseline="0" dirty="0" smtClean="0">
                          <a:solidFill>
                            <a:schemeClr val="tx1"/>
                          </a:solidFill>
                          <a:latin typeface="Arial Narrow" pitchFamily="34" charset="0"/>
                        </a:rPr>
                        <a:t>Evaluation Method: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r>
              <a:tr h="629624">
                <a:tc gridSpan="4">
                  <a:txBody>
                    <a:bodyPr/>
                    <a:lstStyle/>
                    <a:p>
                      <a:pPr marL="0" marR="0" lvl="0" indent="0" algn="l" defTabSz="914400" rtl="0" eaLnBrk="1" fontAlgn="auto" latinLnBrk="0" hangingPunct="1">
                        <a:lnSpc>
                          <a:spcPct val="100000"/>
                        </a:lnSpc>
                        <a:spcBef>
                          <a:spcPts val="0"/>
                        </a:spcBef>
                        <a:spcAft>
                          <a:spcPts val="0"/>
                        </a:spcAft>
                        <a:buClrTx/>
                        <a:buSzTx/>
                        <a:buFont typeface="Arial" pitchFamily="34" charset="0"/>
                        <a:buNone/>
                        <a:tabLst/>
                        <a:defRPr/>
                      </a:pPr>
                      <a:r>
                        <a:rPr kumimoji="0" lang="en-US" sz="1000" b="1" i="0" u="sng" strike="noStrike" kern="1200" cap="none" spc="0" normalizeH="0" baseline="0" noProof="0" dirty="0" smtClean="0">
                          <a:ln>
                            <a:noFill/>
                          </a:ln>
                          <a:solidFill>
                            <a:prstClr val="black"/>
                          </a:solidFill>
                          <a:effectLst/>
                          <a:uLnTx/>
                          <a:uFillTx/>
                          <a:latin typeface="Arial Narrow" pitchFamily="34" charset="0"/>
                          <a:ea typeface="+mn-ea"/>
                          <a:cs typeface="+mn-cs"/>
                        </a:rPr>
                        <a:t>Unit Test</a:t>
                      </a:r>
                      <a:r>
                        <a:rPr kumimoji="0" lang="en-US" sz="1000" b="1" i="0" u="none" strike="noStrike" kern="1200" cap="none" spc="0" normalizeH="0" baseline="0" noProof="0" dirty="0" smtClean="0">
                          <a:ln>
                            <a:noFill/>
                          </a:ln>
                          <a:solidFill>
                            <a:prstClr val="black"/>
                          </a:solidFill>
                          <a:effectLst/>
                          <a:uLnTx/>
                          <a:uFillTx/>
                          <a:latin typeface="Arial Narrow" pitchFamily="34" charset="0"/>
                          <a:ea typeface="+mn-ea"/>
                          <a:cs typeface="+mn-cs"/>
                        </a:rPr>
                        <a:t>:   </a:t>
                      </a:r>
                      <a:r>
                        <a:rPr kumimoji="0" lang="en-US" sz="1000" b="0" i="1" u="none" strike="noStrike" kern="1200" cap="none" spc="0" normalizeH="0" baseline="0" noProof="0" dirty="0" smtClean="0">
                          <a:ln>
                            <a:noFill/>
                          </a:ln>
                          <a:solidFill>
                            <a:prstClr val="black"/>
                          </a:solidFill>
                          <a:effectLst/>
                          <a:uLnTx/>
                          <a:uFillTx/>
                          <a:latin typeface="Arial Narrow" pitchFamily="34" charset="0"/>
                          <a:ea typeface="+mn-ea"/>
                          <a:cs typeface="+mn-cs"/>
                        </a:rPr>
                        <a:t>Available _____     Not Available _____                      </a:t>
                      </a:r>
                      <a:r>
                        <a:rPr kumimoji="0" lang="en-US" sz="1000" b="0" i="0" u="none" strike="noStrike" kern="1200" cap="none" spc="0" normalizeH="0" baseline="0" noProof="0" dirty="0" smtClean="0">
                          <a:ln>
                            <a:noFill/>
                          </a:ln>
                          <a:solidFill>
                            <a:prstClr val="black"/>
                          </a:solidFill>
                          <a:effectLst/>
                          <a:uLnTx/>
                          <a:uFillTx/>
                          <a:latin typeface="Arial Narrow" pitchFamily="34" charset="0"/>
                          <a:ea typeface="+mn-ea"/>
                          <a:cs typeface="+mn-cs"/>
                        </a:rPr>
                        <a:t>Total # of Questions:  ______     # Multiple Choice:  ______     #  Open-ended or griddable: _____ </a:t>
                      </a:r>
                    </a:p>
                    <a:p>
                      <a:pPr marL="0" marR="0" lvl="0" indent="0" algn="l" defTabSz="914400" rtl="0" eaLnBrk="1" fontAlgn="auto" latinLnBrk="0" hangingPunct="1">
                        <a:lnSpc>
                          <a:spcPct val="100000"/>
                        </a:lnSpc>
                        <a:spcBef>
                          <a:spcPts val="0"/>
                        </a:spcBef>
                        <a:spcAft>
                          <a:spcPts val="0"/>
                        </a:spcAft>
                        <a:buClrTx/>
                        <a:buSzTx/>
                        <a:buFont typeface="Arial" pitchFamily="34" charset="0"/>
                        <a:buNone/>
                        <a:tabLst/>
                        <a:defRPr/>
                      </a:pPr>
                      <a:endParaRPr kumimoji="0" lang="en-US" sz="1000" b="0" i="0" u="none" strike="noStrike" kern="1200" cap="none" spc="0" normalizeH="0" baseline="0" noProof="0" dirty="0" smtClean="0">
                        <a:ln>
                          <a:noFill/>
                        </a:ln>
                        <a:solidFill>
                          <a:prstClr val="black"/>
                        </a:solidFill>
                        <a:effectLst/>
                        <a:uLnTx/>
                        <a:uFillTx/>
                        <a:latin typeface="Arial Narrow" pitchFamily="34" charset="0"/>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100" b="1" i="0" u="sng" baseline="0" dirty="0" smtClean="0">
                        <a:solidFill>
                          <a:schemeClr val="tx1"/>
                        </a:solidFill>
                        <a:latin typeface="Arial Narrow"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a:p>
                  </a:txBody>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200" b="0" i="0" u="none" baseline="0" dirty="0" smtClean="0">
                        <a:solidFill>
                          <a:srgbClr val="FF0000"/>
                        </a:solidFill>
                        <a:latin typeface="Arial Narrow"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126872">
                <a:tc gridSpan="2">
                  <a:txBody>
                    <a:bodyPr/>
                    <a:lstStyle/>
                    <a:p>
                      <a:pPr marL="171450" indent="-171450" algn="l">
                        <a:buFont typeface="Arial" pitchFamily="34" charset="0"/>
                        <a:buChar char="•"/>
                      </a:pPr>
                      <a:r>
                        <a:rPr lang="en-US" sz="1000" b="0" i="0" u="none" baseline="0" dirty="0" smtClean="0">
                          <a:solidFill>
                            <a:schemeClr val="tx1"/>
                          </a:solidFill>
                          <a:latin typeface="Arial Narrow" pitchFamily="34" charset="0"/>
                        </a:rPr>
                        <a:t>How are SEs bundled?</a:t>
                      </a:r>
                    </a:p>
                    <a:p>
                      <a:pPr marL="171450" indent="-171450" algn="l">
                        <a:buFont typeface="Arial" pitchFamily="34" charset="0"/>
                        <a:buChar char="•"/>
                      </a:pPr>
                      <a:endParaRPr lang="en-US" sz="1000" b="0" i="0" u="none" baseline="0" dirty="0" smtClean="0">
                        <a:solidFill>
                          <a:schemeClr val="tx1"/>
                        </a:solidFill>
                        <a:latin typeface="Arial Narrow" pitchFamily="34" charset="0"/>
                      </a:endParaRPr>
                    </a:p>
                    <a:p>
                      <a:pPr marL="0" indent="0" algn="l">
                        <a:buFont typeface="Arial" pitchFamily="34" charset="0"/>
                        <a:buNone/>
                      </a:pPr>
                      <a:endParaRPr lang="en-US" sz="1000" b="0" i="0" u="none" baseline="0" dirty="0" smtClean="0">
                        <a:solidFill>
                          <a:schemeClr val="tx1"/>
                        </a:solidFill>
                        <a:latin typeface="Arial Narrow" pitchFamily="34" charset="0"/>
                      </a:endParaRPr>
                    </a:p>
                    <a:p>
                      <a:pPr marL="0" indent="0" algn="l">
                        <a:buFont typeface="Arial" pitchFamily="34" charset="0"/>
                        <a:buNone/>
                      </a:pPr>
                      <a:endParaRPr lang="en-US" sz="1000" b="0" i="0" u="none" baseline="0" dirty="0" smtClean="0">
                        <a:solidFill>
                          <a:schemeClr val="tx1"/>
                        </a:solidFill>
                        <a:latin typeface="Arial Narrow" pitchFamily="34" charset="0"/>
                      </a:endParaRPr>
                    </a:p>
                    <a:p>
                      <a:pPr marL="171450" indent="-171450" algn="l">
                        <a:buFont typeface="Arial" pitchFamily="34" charset="0"/>
                        <a:buChar char="•"/>
                      </a:pPr>
                      <a:r>
                        <a:rPr lang="en-US" sz="1000" b="0" i="0" u="none" baseline="0" dirty="0" smtClean="0">
                          <a:solidFill>
                            <a:schemeClr val="tx1"/>
                          </a:solidFill>
                          <a:latin typeface="Arial Narrow" pitchFamily="34" charset="0"/>
                        </a:rPr>
                        <a:t>Any significant features?</a:t>
                      </a:r>
                    </a:p>
                    <a:p>
                      <a:pPr marL="171450" indent="-171450" algn="l">
                        <a:buFont typeface="Arial" pitchFamily="34" charset="0"/>
                        <a:buChar char="•"/>
                      </a:pPr>
                      <a:endParaRPr lang="en-US" sz="1000" b="0" i="0" u="none" baseline="0" dirty="0" smtClean="0">
                        <a:solidFill>
                          <a:schemeClr val="tx1"/>
                        </a:solidFill>
                        <a:latin typeface="Arial Narrow" pitchFamily="34" charset="0"/>
                      </a:endParaRPr>
                    </a:p>
                    <a:p>
                      <a:pPr marL="0" indent="0" algn="l">
                        <a:buFont typeface="Arial" pitchFamily="34" charset="0"/>
                        <a:buNone/>
                      </a:pPr>
                      <a:endParaRPr lang="en-US" sz="1000" b="0" i="0" u="none" baseline="0" dirty="0" smtClean="0">
                        <a:solidFill>
                          <a:schemeClr val="tx1"/>
                        </a:solidFill>
                        <a:latin typeface="Arial Narrow" pitchFamily="34" charset="0"/>
                      </a:endParaRPr>
                    </a:p>
                    <a:p>
                      <a:pPr marL="0" indent="0" algn="l">
                        <a:buFont typeface="Arial" pitchFamily="34" charset="0"/>
                        <a:buNone/>
                      </a:pPr>
                      <a:endParaRPr lang="en-US" sz="1000" b="0" i="0" u="none" baseline="0" dirty="0" smtClean="0">
                        <a:solidFill>
                          <a:schemeClr val="tx1"/>
                        </a:solidFill>
                        <a:latin typeface="Arial Narrow" pitchFamily="34" charset="0"/>
                      </a:endParaRPr>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000" b="0" i="0" u="none" baseline="0" dirty="0" smtClean="0">
                          <a:solidFill>
                            <a:schemeClr val="tx1"/>
                          </a:solidFill>
                          <a:latin typeface="Arial Narrow" pitchFamily="34" charset="0"/>
                        </a:rPr>
                        <a:t>Notes on how the questions are phrased.</a:t>
                      </a:r>
                    </a:p>
                    <a:p>
                      <a:pPr marL="171450" indent="-171450" algn="l">
                        <a:buFont typeface="Arial" pitchFamily="34" charset="0"/>
                        <a:buChar char="•"/>
                      </a:pPr>
                      <a:endParaRPr lang="en-US" sz="1000" b="1" i="0" u="sng" baseline="0" dirty="0" smtClean="0">
                        <a:solidFill>
                          <a:schemeClr val="tx1"/>
                        </a:solidFill>
                        <a:latin typeface="Arial Narrow"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100" b="1" i="0" u="sng" baseline="0" dirty="0" smtClean="0">
                        <a:solidFill>
                          <a:schemeClr val="tx1"/>
                        </a:solidFill>
                        <a:latin typeface="Arial Narrow"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pPr algn="l"/>
                      <a:r>
                        <a:rPr lang="en-US" sz="1000" b="1" i="0" u="sng" baseline="0" dirty="0" smtClean="0">
                          <a:solidFill>
                            <a:schemeClr val="tx1"/>
                          </a:solidFill>
                          <a:latin typeface="Arial Narrow" pitchFamily="34" charset="0"/>
                        </a:rPr>
                        <a:t>Content:</a:t>
                      </a:r>
                    </a:p>
                    <a:p>
                      <a:pPr algn="l"/>
                      <a:endParaRPr lang="en-US" sz="1000" b="1" i="0" u="sng" baseline="0" dirty="0" smtClean="0">
                        <a:solidFill>
                          <a:schemeClr val="tx1"/>
                        </a:solidFill>
                        <a:latin typeface="Arial Narrow" pitchFamily="34" charset="0"/>
                      </a:endParaRPr>
                    </a:p>
                    <a:p>
                      <a:pPr algn="l"/>
                      <a:endParaRPr lang="en-US" sz="1000" b="1" i="0" u="sng" baseline="0" dirty="0" smtClean="0">
                        <a:solidFill>
                          <a:schemeClr val="tx1"/>
                        </a:solidFill>
                        <a:latin typeface="Arial Narrow" pitchFamily="34" charset="0"/>
                      </a:endParaRPr>
                    </a:p>
                    <a:p>
                      <a:pPr algn="l"/>
                      <a:r>
                        <a:rPr lang="en-US" sz="1000" b="1" i="0" u="sng" baseline="0" dirty="0" smtClean="0">
                          <a:solidFill>
                            <a:schemeClr val="tx1"/>
                          </a:solidFill>
                          <a:latin typeface="Arial Narrow" pitchFamily="34" charset="0"/>
                        </a:rPr>
                        <a:t>Process:</a:t>
                      </a:r>
                    </a:p>
                    <a:p>
                      <a:pPr algn="l"/>
                      <a:endParaRPr lang="en-US" sz="1000" b="1" i="0" u="sng" baseline="0" dirty="0" smtClean="0">
                        <a:solidFill>
                          <a:schemeClr val="tx1"/>
                        </a:solidFill>
                        <a:latin typeface="Arial Narrow" pitchFamily="34" charset="0"/>
                      </a:endParaRPr>
                    </a:p>
                    <a:p>
                      <a:pPr algn="l"/>
                      <a:endParaRPr lang="en-US" sz="1000" b="1" i="0" u="sng" baseline="0" dirty="0" smtClean="0">
                        <a:solidFill>
                          <a:schemeClr val="tx1"/>
                        </a:solidFill>
                        <a:latin typeface="Arial Narrow" pitchFamily="34" charset="0"/>
                      </a:endParaRPr>
                    </a:p>
                    <a:p>
                      <a:pPr algn="l"/>
                      <a:r>
                        <a:rPr lang="en-US" sz="1000" b="1" i="0" u="sng" baseline="0" dirty="0" smtClean="0">
                          <a:solidFill>
                            <a:schemeClr val="tx1"/>
                          </a:solidFill>
                          <a:latin typeface="Arial Narrow" pitchFamily="34" charset="0"/>
                        </a:rPr>
                        <a:t>Product:</a:t>
                      </a:r>
                    </a:p>
                    <a:p>
                      <a:pPr algn="l"/>
                      <a:endParaRPr lang="en-US" sz="1000" b="1" i="0" u="sng" baseline="0" dirty="0" smtClean="0">
                        <a:solidFill>
                          <a:schemeClr val="tx1"/>
                        </a:solidFill>
                        <a:latin typeface="Arial Narrow" pitchFamily="34" charset="0"/>
                      </a:endParaRPr>
                    </a:p>
                    <a:p>
                      <a:pPr algn="l"/>
                      <a:endParaRPr lang="en-US" sz="1000" b="1" i="0" u="sng" baseline="0" dirty="0" smtClean="0">
                        <a:solidFill>
                          <a:schemeClr val="tx1"/>
                        </a:solidFill>
                        <a:latin typeface="Arial Narrow" pitchFamily="34" charset="0"/>
                      </a:endParaRPr>
                    </a:p>
                    <a:p>
                      <a:pPr algn="l"/>
                      <a:r>
                        <a:rPr lang="en-US" sz="1000" b="1" i="0" u="sng" baseline="0" dirty="0" smtClean="0">
                          <a:solidFill>
                            <a:schemeClr val="tx1"/>
                          </a:solidFill>
                          <a:latin typeface="Arial Narrow" pitchFamily="34" charset="0"/>
                        </a:rPr>
                        <a:t>Evaluation Method: </a:t>
                      </a:r>
                    </a:p>
                    <a:p>
                      <a:pPr marL="0" indent="0" algn="l">
                        <a:buFont typeface="Arial" pitchFamily="34" charset="0"/>
                        <a:buNone/>
                      </a:pPr>
                      <a:endParaRPr lang="en-US" sz="1000" b="1" i="0" u="sng" baseline="0" dirty="0" smtClean="0">
                        <a:solidFill>
                          <a:schemeClr val="tx1"/>
                        </a:solidFill>
                        <a:latin typeface="Arial Narrow"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200" b="0" i="0" u="none" baseline="0" dirty="0" smtClean="0">
                        <a:solidFill>
                          <a:srgbClr val="FF0000"/>
                        </a:solidFill>
                        <a:latin typeface="Arial Narrow"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49178" name="TextBox 2"/>
          <p:cNvSpPr txBox="1">
            <a:spLocks noChangeArrowheads="1"/>
          </p:cNvSpPr>
          <p:nvPr/>
        </p:nvSpPr>
        <p:spPr bwMode="auto">
          <a:xfrm>
            <a:off x="0" y="6688138"/>
            <a:ext cx="9144000" cy="215900"/>
          </a:xfrm>
          <a:prstGeom prst="rect">
            <a:avLst/>
          </a:prstGeom>
          <a:noFill/>
          <a:ln w="9525">
            <a:noFill/>
            <a:miter lim="800000"/>
            <a:headEnd/>
            <a:tailEnd/>
          </a:ln>
        </p:spPr>
        <p:txBody>
          <a:bodyPr>
            <a:spAutoFit/>
          </a:bodyPr>
          <a:lstStyle/>
          <a:p>
            <a:pPr algn="ctr"/>
            <a:r>
              <a:rPr lang="en-US" sz="800">
                <a:solidFill>
                  <a:srgbClr val="000000"/>
                </a:solidFill>
                <a:latin typeface="Arial Narrow" pitchFamily="34" charset="0"/>
              </a:rPr>
              <a:t>Copy this page as many times as necessary to analyze all the Performance Indicators on the IFD.</a:t>
            </a:r>
          </a:p>
        </p:txBody>
      </p:sp>
    </p:spTree>
  </p:cSld>
  <p:clrMapOvr>
    <a:masterClrMapping/>
  </p:clrMapOvr>
  <p:transition>
    <p:fade thruBlk="1"/>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188913" y="131763"/>
          <a:ext cx="8825936" cy="6339840"/>
        </p:xfrm>
        <a:graphic>
          <a:graphicData uri="http://schemas.openxmlformats.org/drawingml/2006/table">
            <a:tbl>
              <a:tblPr firstRow="1" bandRow="1">
                <a:tableStyleId>{5C22544A-7EE6-4342-B048-85BDC9FD1C3A}</a:tableStyleId>
              </a:tblPr>
              <a:tblGrid>
                <a:gridCol w="1564323"/>
                <a:gridCol w="1131421"/>
                <a:gridCol w="202559"/>
                <a:gridCol w="1333020"/>
                <a:gridCol w="1143000"/>
                <a:gridCol w="127914"/>
                <a:gridCol w="1012521"/>
                <a:gridCol w="1069365"/>
                <a:gridCol w="1241813"/>
              </a:tblGrid>
              <a:tr h="187664">
                <a:tc gridSpan="9">
                  <a:txBody>
                    <a:bodyPr/>
                    <a:lstStyle/>
                    <a:p>
                      <a:pPr algn="ctr"/>
                      <a:r>
                        <a:rPr lang="en-US" sz="1600" b="1" dirty="0" smtClean="0">
                          <a:solidFill>
                            <a:schemeClr val="bg1"/>
                          </a:solidFill>
                          <a:latin typeface="Arial Narrow" pitchFamily="34" charset="0"/>
                        </a:rPr>
                        <a:t>Assessment</a:t>
                      </a:r>
                      <a:r>
                        <a:rPr lang="en-US" sz="1600" b="1" baseline="0" dirty="0" smtClean="0">
                          <a:solidFill>
                            <a:schemeClr val="bg1"/>
                          </a:solidFill>
                          <a:latin typeface="Arial Narrow" pitchFamily="34" charset="0"/>
                        </a:rPr>
                        <a:t> </a:t>
                      </a:r>
                      <a:r>
                        <a:rPr lang="en-US" sz="1600" b="1" dirty="0" smtClean="0">
                          <a:solidFill>
                            <a:schemeClr val="bg1"/>
                          </a:solidFill>
                          <a:latin typeface="Arial Narrow" pitchFamily="34" charset="0"/>
                        </a:rPr>
                        <a:t>Differentiation Checklist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hMerge="1">
                  <a:txBody>
                    <a:bodyPr/>
                    <a:lstStyle/>
                    <a:p>
                      <a:pPr algn="ctr"/>
                      <a:endParaRPr lang="en-US" sz="900" b="1" dirty="0" smtClean="0">
                        <a:solidFill>
                          <a:schemeClr val="tx1"/>
                        </a:solidFill>
                        <a:latin typeface="Arial Narrow"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a:p>
                  </a:txBody>
                  <a:tcPr/>
                </a:tc>
                <a:tc hMerge="1">
                  <a:txBody>
                    <a:bodyPr/>
                    <a:lstStyle/>
                    <a:p>
                      <a:endParaRPr lang="en-US"/>
                    </a:p>
                  </a:txBody>
                  <a:tcPr/>
                </a:tc>
                <a:tc hMerge="1">
                  <a:txBody>
                    <a:bodyPr/>
                    <a:lstStyle/>
                    <a:p>
                      <a:pPr algn="ctr"/>
                      <a:endParaRPr lang="en-US" sz="900" b="1" dirty="0" smtClean="0">
                        <a:solidFill>
                          <a:schemeClr val="tx1"/>
                        </a:solidFill>
                        <a:latin typeface="Arial Narrow"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algn="ctr"/>
                      <a:endParaRPr lang="en-US" sz="900" b="1" dirty="0" smtClean="0">
                        <a:solidFill>
                          <a:schemeClr val="tx1"/>
                        </a:solidFill>
                        <a:latin typeface="Arial Narrow"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87664">
                <a:tc>
                  <a:txBody>
                    <a:bodyPr/>
                    <a:lstStyle/>
                    <a:p>
                      <a:pPr algn="ctr"/>
                      <a:r>
                        <a:rPr lang="en-US" sz="1000" b="1" dirty="0" smtClean="0">
                          <a:solidFill>
                            <a:schemeClr val="tx1"/>
                          </a:solidFill>
                          <a:latin typeface="Arial Narrow" pitchFamily="34" charset="0"/>
                        </a:rPr>
                        <a:t>DIFFERENTIATING</a:t>
                      </a:r>
                      <a:r>
                        <a:rPr lang="en-US" sz="1000" b="1" baseline="0" dirty="0" smtClean="0">
                          <a:solidFill>
                            <a:schemeClr val="tx1"/>
                          </a:solidFill>
                          <a:latin typeface="Arial Narrow" pitchFamily="34" charset="0"/>
                        </a:rPr>
                        <a:t> CONTENT</a:t>
                      </a:r>
                      <a:endParaRPr lang="en-US" sz="1000" b="1" dirty="0" smtClean="0">
                        <a:solidFill>
                          <a:schemeClr val="tx1"/>
                        </a:solidFill>
                        <a:latin typeface="Arial Narrow"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3">
                  <a:txBody>
                    <a:bodyPr/>
                    <a:lstStyle/>
                    <a:p>
                      <a:pPr algn="ctr"/>
                      <a:r>
                        <a:rPr lang="en-US" sz="1000" b="1" dirty="0" smtClean="0">
                          <a:solidFill>
                            <a:schemeClr val="tx1"/>
                          </a:solidFill>
                          <a:latin typeface="Arial Narrow" pitchFamily="34" charset="0"/>
                        </a:rPr>
                        <a:t>DIFFERENTIATING</a:t>
                      </a:r>
                      <a:r>
                        <a:rPr lang="en-US" sz="1000" b="1" baseline="0" dirty="0" smtClean="0">
                          <a:solidFill>
                            <a:schemeClr val="tx1"/>
                          </a:solidFill>
                          <a:latin typeface="Arial Narrow" pitchFamily="34" charset="0"/>
                        </a:rPr>
                        <a:t> PROCESS</a:t>
                      </a:r>
                      <a:endParaRPr lang="en-US" sz="1000" b="1" dirty="0" smtClean="0">
                        <a:solidFill>
                          <a:schemeClr val="tx1"/>
                        </a:solidFill>
                        <a:latin typeface="Arial Narrow"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a:p>
                  </a:txBody>
                  <a:tcPr/>
                </a:tc>
                <a:tc hMerge="1">
                  <a:txBody>
                    <a:bodyPr/>
                    <a:lstStyle/>
                    <a:p>
                      <a:endParaRPr lang="en-US"/>
                    </a:p>
                  </a:txBody>
                  <a:tcPr/>
                </a:tc>
                <a:tc gridSpan="4">
                  <a:txBody>
                    <a:bodyPr/>
                    <a:lstStyle/>
                    <a:p>
                      <a:pPr algn="ctr"/>
                      <a:r>
                        <a:rPr lang="en-US" sz="1000" b="1" dirty="0" smtClean="0">
                          <a:solidFill>
                            <a:schemeClr val="tx1"/>
                          </a:solidFill>
                          <a:latin typeface="Arial Narrow" pitchFamily="34" charset="0"/>
                        </a:rPr>
                        <a:t>DIFFERENTIATING PRODUCTS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ctr"/>
                      <a:r>
                        <a:rPr lang="en-US" sz="1000" b="1" dirty="0" smtClean="0">
                          <a:solidFill>
                            <a:schemeClr val="tx1"/>
                          </a:solidFill>
                          <a:latin typeface="Arial Narrow" pitchFamily="34" charset="0"/>
                        </a:rPr>
                        <a:t>DIFFERENTIATING</a:t>
                      </a:r>
                      <a:r>
                        <a:rPr lang="en-US" sz="1000" b="1" baseline="0" dirty="0" smtClean="0">
                          <a:solidFill>
                            <a:schemeClr val="tx1"/>
                          </a:solidFill>
                          <a:latin typeface="Arial Narrow" pitchFamily="34" charset="0"/>
                        </a:rPr>
                        <a:t> EVALUATION</a:t>
                      </a:r>
                      <a:endParaRPr lang="en-US" sz="1000" b="1" dirty="0" smtClean="0">
                        <a:solidFill>
                          <a:schemeClr val="tx1"/>
                        </a:solidFill>
                        <a:latin typeface="Arial Narrow"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0">
                <a:tc>
                  <a:txBody>
                    <a:bodyPr/>
                    <a:lstStyle/>
                    <a:p>
                      <a:pPr marL="0" indent="0" algn="ctr">
                        <a:buFont typeface="Arial" pitchFamily="34" charset="0"/>
                        <a:buNone/>
                      </a:pPr>
                      <a:r>
                        <a:rPr lang="en-US" sz="1000" b="1" baseline="0" dirty="0" smtClean="0">
                          <a:solidFill>
                            <a:schemeClr val="tx1"/>
                          </a:solidFill>
                          <a:latin typeface="Arial Narrow" pitchFamily="34" charset="0"/>
                        </a:rPr>
                        <a:t>Advanced Readiness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gridSpan="3">
                  <a:txBody>
                    <a:bodyPr/>
                    <a:lstStyle/>
                    <a:p>
                      <a:pPr algn="ctr"/>
                      <a:r>
                        <a:rPr lang="en-US" sz="1000" b="1" dirty="0" smtClean="0">
                          <a:solidFill>
                            <a:schemeClr val="tx1"/>
                          </a:solidFill>
                          <a:latin typeface="Arial Narrow" pitchFamily="34" charset="0"/>
                        </a:rPr>
                        <a:t>Flexible Grouping</a:t>
                      </a:r>
                      <a:r>
                        <a:rPr lang="en-US" sz="1000" b="1" baseline="0" dirty="0" smtClean="0">
                          <a:solidFill>
                            <a:schemeClr val="tx1"/>
                          </a:solidFill>
                          <a:latin typeface="Arial Narrow" pitchFamily="34" charset="0"/>
                        </a:rPr>
                        <a:t> Processes</a:t>
                      </a:r>
                      <a:endParaRPr lang="en-US" sz="1000" b="1" dirty="0" smtClean="0">
                        <a:solidFill>
                          <a:schemeClr val="tx1"/>
                        </a:solidFill>
                        <a:latin typeface="Arial Narrow"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hMerge="1">
                  <a:txBody>
                    <a:bodyPr/>
                    <a:lstStyle/>
                    <a:p>
                      <a:endParaRPr lang="en-US"/>
                    </a:p>
                  </a:txBody>
                  <a:tcPr/>
                </a:tc>
                <a:tc hMerge="1">
                  <a:txBody>
                    <a:bodyPr/>
                    <a:lstStyle/>
                    <a:p>
                      <a:endParaRPr lang="en-US"/>
                    </a:p>
                  </a:txBody>
                  <a:tcPr/>
                </a:tc>
                <a:tc gridSpan="4">
                  <a:txBody>
                    <a:bodyPr/>
                    <a:lstStyle/>
                    <a:p>
                      <a:pPr algn="ctr"/>
                      <a:r>
                        <a:rPr lang="en-US" sz="1000" b="1" dirty="0" smtClean="0">
                          <a:solidFill>
                            <a:schemeClr val="tx1"/>
                          </a:solidFill>
                          <a:latin typeface="Arial Narrow" pitchFamily="34" charset="0"/>
                        </a:rPr>
                        <a:t>Nonlinguistic Representations</a:t>
                      </a:r>
                      <a:endParaRPr lang="en-US" sz="1000" b="1" dirty="0">
                        <a:solidFill>
                          <a:schemeClr val="tx1"/>
                        </a:solidFill>
                        <a:latin typeface="Arial Narrow"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ctr"/>
                      <a:r>
                        <a:rPr lang="en-US" sz="1000" b="1" baseline="0" dirty="0" smtClean="0">
                          <a:solidFill>
                            <a:schemeClr val="tx1"/>
                          </a:solidFill>
                          <a:latin typeface="Arial Narrow" pitchFamily="34" charset="0"/>
                        </a:rPr>
                        <a:t>Evaluation Options</a:t>
                      </a:r>
                      <a:endParaRPr lang="en-US" sz="1000" b="1" dirty="0">
                        <a:solidFill>
                          <a:schemeClr val="tx1"/>
                        </a:solidFill>
                        <a:latin typeface="Arial Narrow"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r>
              <a:tr h="340064">
                <a:tc rowSpan="2">
                  <a:txBody>
                    <a:bodyPr/>
                    <a:lstStyle/>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000" b="0" baseline="0" dirty="0" smtClean="0">
                          <a:solidFill>
                            <a:schemeClr val="tx1"/>
                          </a:solidFill>
                          <a:latin typeface="Arial Narrow" pitchFamily="34" charset="0"/>
                        </a:rPr>
                        <a:t>Blank graphic organizers for advance readiness</a:t>
                      </a:r>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000" b="0" baseline="0" dirty="0" smtClean="0">
                          <a:solidFill>
                            <a:schemeClr val="tx1"/>
                          </a:solidFill>
                          <a:latin typeface="Arial Narrow" pitchFamily="34" charset="0"/>
                        </a:rPr>
                        <a:t>Added layer of detail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a:txBody>
                    <a:bodyPr/>
                    <a:lstStyle/>
                    <a:p>
                      <a:pPr marL="171450" indent="-171450" algn="l">
                        <a:buFont typeface="Arial" pitchFamily="34" charset="0"/>
                        <a:buChar char="•"/>
                      </a:pPr>
                      <a:r>
                        <a:rPr lang="en-US" sz="1000" b="0" i="0" baseline="0" dirty="0" smtClean="0">
                          <a:solidFill>
                            <a:schemeClr val="tx1"/>
                          </a:solidFill>
                          <a:latin typeface="Arial Narrow" pitchFamily="34" charset="0"/>
                        </a:rPr>
                        <a:t>Individual            </a:t>
                      </a:r>
                    </a:p>
                    <a:p>
                      <a:pPr marL="171450" indent="-171450" algn="l">
                        <a:buFont typeface="Arial" pitchFamily="34" charset="0"/>
                        <a:buChar char="•"/>
                      </a:pPr>
                      <a:r>
                        <a:rPr lang="en-US" sz="1000" b="0" i="0" baseline="0" dirty="0" smtClean="0">
                          <a:solidFill>
                            <a:schemeClr val="tx1"/>
                          </a:solidFill>
                          <a:latin typeface="Arial Narrow" pitchFamily="34" charset="0"/>
                        </a:rPr>
                        <a:t>Partner Activity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gridSpan="2">
                  <a:txBody>
                    <a:bodyPr/>
                    <a:lstStyle/>
                    <a:p>
                      <a:pPr marL="171450" indent="-171450" algn="l">
                        <a:buFont typeface="Arial" pitchFamily="34" charset="0"/>
                        <a:buChar char="•"/>
                      </a:pPr>
                      <a:r>
                        <a:rPr lang="en-US" sz="1000" b="0" i="0" baseline="0" dirty="0" smtClean="0">
                          <a:solidFill>
                            <a:schemeClr val="tx1"/>
                          </a:solidFill>
                          <a:latin typeface="Arial Narrow" pitchFamily="34" charset="0"/>
                        </a:rPr>
                        <a:t>Cooperative Group Activity      </a:t>
                      </a:r>
                    </a:p>
                    <a:p>
                      <a:pPr marL="171450" indent="-171450" algn="l">
                        <a:buFont typeface="Arial" pitchFamily="34" charset="0"/>
                        <a:buChar char="•"/>
                      </a:pPr>
                      <a:r>
                        <a:rPr lang="en-US" sz="1000" b="0" i="0" baseline="0" dirty="0" smtClean="0">
                          <a:solidFill>
                            <a:schemeClr val="tx1"/>
                          </a:solidFill>
                          <a:latin typeface="Arial Narrow" pitchFamily="34" charset="0"/>
                        </a:rPr>
                        <a:t>Learning Stations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hMerge="1">
                  <a:txBody>
                    <a:bodyPr/>
                    <a:lstStyle/>
                    <a:p>
                      <a:endParaRPr lang="en-US"/>
                    </a:p>
                  </a:txBody>
                  <a:tcPr/>
                </a:tc>
                <a:tc rowSpan="6">
                  <a:txBody>
                    <a:bodyPr/>
                    <a:lstStyle/>
                    <a:p>
                      <a:pPr marL="171450" marR="0" lvl="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US" sz="1000" b="0" i="0" u="none" strike="noStrike" kern="1200" cap="none" spc="0" normalizeH="0" baseline="0" noProof="0" dirty="0" smtClean="0">
                          <a:ln>
                            <a:noFill/>
                          </a:ln>
                          <a:solidFill>
                            <a:prstClr val="black"/>
                          </a:solidFill>
                          <a:effectLst/>
                          <a:uLnTx/>
                          <a:uFillTx/>
                          <a:latin typeface="Arial Narrow" pitchFamily="34" charset="0"/>
                          <a:ea typeface="+mn-ea"/>
                          <a:cs typeface="+mn-cs"/>
                        </a:rPr>
                        <a:t>Posters</a:t>
                      </a:r>
                    </a:p>
                    <a:p>
                      <a:pPr marL="171450" marR="0" lvl="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US" sz="1000" b="0" i="0" u="none" strike="noStrike" kern="1200" cap="none" spc="0" normalizeH="0" baseline="0" noProof="0" dirty="0" smtClean="0">
                          <a:ln>
                            <a:noFill/>
                          </a:ln>
                          <a:solidFill>
                            <a:prstClr val="black"/>
                          </a:solidFill>
                          <a:effectLst/>
                          <a:uLnTx/>
                          <a:uFillTx/>
                          <a:latin typeface="Arial Narrow" pitchFamily="34" charset="0"/>
                          <a:ea typeface="+mn-ea"/>
                          <a:cs typeface="+mn-cs"/>
                        </a:rPr>
                        <a:t>Graphic Organizers</a:t>
                      </a:r>
                    </a:p>
                    <a:p>
                      <a:pPr marL="171450" marR="0" lvl="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US" sz="1000" b="0" i="0" u="none" strike="noStrike" kern="1200" cap="none" spc="0" normalizeH="0" baseline="0" noProof="0" dirty="0" smtClean="0">
                          <a:ln>
                            <a:noFill/>
                          </a:ln>
                          <a:solidFill>
                            <a:prstClr val="black"/>
                          </a:solidFill>
                          <a:effectLst/>
                          <a:uLnTx/>
                          <a:uFillTx/>
                          <a:latin typeface="Arial Narrow" pitchFamily="34" charset="0"/>
                          <a:ea typeface="+mn-ea"/>
                          <a:cs typeface="+mn-cs"/>
                        </a:rPr>
                        <a:t>Thinking Maps</a:t>
                      </a:r>
                    </a:p>
                    <a:p>
                      <a:pPr marL="171450" marR="0" lvl="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US" sz="1000" b="0" i="0" u="none" strike="noStrike" kern="1200" cap="none" spc="0" normalizeH="0" baseline="0" noProof="0" dirty="0" smtClean="0">
                          <a:ln>
                            <a:noFill/>
                          </a:ln>
                          <a:solidFill>
                            <a:prstClr val="black"/>
                          </a:solidFill>
                          <a:effectLst/>
                          <a:uLnTx/>
                          <a:uFillTx/>
                          <a:latin typeface="Arial Narrow" pitchFamily="34" charset="0"/>
                          <a:ea typeface="+mn-ea"/>
                          <a:cs typeface="+mn-cs"/>
                        </a:rPr>
                        <a:t>Concrete Models</a:t>
                      </a:r>
                    </a:p>
                    <a:p>
                      <a:pPr marL="171450" marR="0" lvl="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US" sz="1000" b="0" i="0" u="none" strike="noStrike" kern="1200" cap="none" spc="0" normalizeH="0" baseline="0" noProof="0" dirty="0" smtClean="0">
                          <a:ln>
                            <a:noFill/>
                          </a:ln>
                          <a:solidFill>
                            <a:prstClr val="black"/>
                          </a:solidFill>
                          <a:effectLst/>
                          <a:uLnTx/>
                          <a:uFillTx/>
                          <a:latin typeface="Arial Narrow" pitchFamily="34" charset="0"/>
                          <a:ea typeface="+mn-ea"/>
                          <a:cs typeface="+mn-cs"/>
                        </a:rPr>
                        <a:t>Brochure or pamphlet</a:t>
                      </a:r>
                    </a:p>
                    <a:p>
                      <a:pPr marL="171450" marR="0" lvl="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US" sz="1000" b="0" i="0" u="none" strike="noStrike" kern="1200" cap="none" spc="0" normalizeH="0" baseline="0" noProof="0" dirty="0" smtClean="0">
                          <a:ln>
                            <a:noFill/>
                          </a:ln>
                          <a:solidFill>
                            <a:prstClr val="black"/>
                          </a:solidFill>
                          <a:effectLst/>
                          <a:uLnTx/>
                          <a:uFillTx/>
                          <a:latin typeface="Arial Narrow" pitchFamily="34" charset="0"/>
                          <a:ea typeface="+mn-ea"/>
                          <a:cs typeface="+mn-cs"/>
                        </a:rPr>
                        <a:t>Illustration</a:t>
                      </a:r>
                    </a:p>
                    <a:p>
                      <a:pPr marL="171450" marR="0" lvl="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US" sz="1000" b="0" i="0" u="none" strike="noStrike" kern="1200" cap="none" spc="0" normalizeH="0" baseline="0" noProof="0" dirty="0" smtClean="0">
                          <a:ln>
                            <a:noFill/>
                          </a:ln>
                          <a:solidFill>
                            <a:prstClr val="black"/>
                          </a:solidFill>
                          <a:effectLst/>
                          <a:uLnTx/>
                          <a:uFillTx/>
                          <a:latin typeface="Arial Narrow" pitchFamily="34" charset="0"/>
                          <a:ea typeface="+mn-ea"/>
                          <a:cs typeface="+mn-cs"/>
                        </a:rPr>
                        <a:t>Graphs, charts, diagrams</a:t>
                      </a:r>
                    </a:p>
                    <a:p>
                      <a:pPr marL="171450" marR="0" lvl="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US" sz="1000" b="0" i="0" u="none" strike="noStrike" kern="1200" cap="none" spc="0" normalizeH="0" baseline="0" noProof="0" dirty="0" smtClean="0">
                          <a:ln>
                            <a:noFill/>
                          </a:ln>
                          <a:solidFill>
                            <a:prstClr val="black"/>
                          </a:solidFill>
                          <a:effectLst/>
                          <a:uLnTx/>
                          <a:uFillTx/>
                          <a:latin typeface="Arial Narrow" pitchFamily="34" charset="0"/>
                          <a:ea typeface="+mn-ea"/>
                          <a:cs typeface="+mn-cs"/>
                        </a:rPr>
                        <a:t>Demonstration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6" gridSpan="2">
                  <a:txBody>
                    <a:bodyPr/>
                    <a:lstStyle/>
                    <a:p>
                      <a:pPr marL="171450" marR="0" lvl="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US" sz="1000" b="0" i="0" u="none" strike="noStrike" kern="1200" cap="none" spc="0" normalizeH="0" baseline="0" noProof="0" dirty="0" smtClean="0">
                          <a:ln>
                            <a:noFill/>
                          </a:ln>
                          <a:solidFill>
                            <a:prstClr val="black"/>
                          </a:solidFill>
                          <a:effectLst/>
                          <a:uLnTx/>
                          <a:uFillTx/>
                          <a:latin typeface="Arial Narrow" pitchFamily="34" charset="0"/>
                          <a:ea typeface="+mn-ea"/>
                          <a:cs typeface="+mn-cs"/>
                        </a:rPr>
                        <a:t>Maps</a:t>
                      </a:r>
                    </a:p>
                    <a:p>
                      <a:pPr marL="171450" marR="0" lvl="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US" sz="1000" b="0" i="0" u="none" strike="noStrike" kern="1200" cap="none" spc="0" normalizeH="0" baseline="0" noProof="0" dirty="0" smtClean="0">
                          <a:ln>
                            <a:noFill/>
                          </a:ln>
                          <a:solidFill>
                            <a:prstClr val="black"/>
                          </a:solidFill>
                          <a:effectLst/>
                          <a:uLnTx/>
                          <a:uFillTx/>
                          <a:latin typeface="Arial Narrow" pitchFamily="34" charset="0"/>
                          <a:ea typeface="+mn-ea"/>
                          <a:cs typeface="+mn-cs"/>
                        </a:rPr>
                        <a:t>3-Dimentional artifacts</a:t>
                      </a:r>
                    </a:p>
                    <a:p>
                      <a:pPr marL="171450" marR="0" lvl="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US" sz="1000" b="0" i="0" u="none" strike="noStrike" kern="1200" cap="none" spc="0" normalizeH="0" baseline="0" noProof="0" dirty="0" smtClean="0">
                          <a:ln>
                            <a:noFill/>
                          </a:ln>
                          <a:solidFill>
                            <a:prstClr val="black"/>
                          </a:solidFill>
                          <a:effectLst/>
                          <a:uLnTx/>
                          <a:uFillTx/>
                          <a:latin typeface="Arial Narrow" pitchFamily="34" charset="0"/>
                          <a:ea typeface="+mn-ea"/>
                          <a:cs typeface="+mn-cs"/>
                        </a:rPr>
                        <a:t>Display Board</a:t>
                      </a:r>
                    </a:p>
                    <a:p>
                      <a:pPr marL="171450" marR="0" lvl="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US" sz="1000" b="0" i="0" u="none" strike="noStrike" kern="1200" cap="none" spc="0" normalizeH="0" baseline="0" noProof="0" dirty="0" smtClean="0">
                          <a:ln>
                            <a:noFill/>
                          </a:ln>
                          <a:solidFill>
                            <a:prstClr val="black"/>
                          </a:solidFill>
                          <a:effectLst/>
                          <a:uLnTx/>
                          <a:uFillTx/>
                          <a:latin typeface="Arial Narrow" pitchFamily="34" charset="0"/>
                          <a:ea typeface="+mn-ea"/>
                          <a:cs typeface="+mn-cs"/>
                        </a:rPr>
                        <a:t>Story Board</a:t>
                      </a:r>
                    </a:p>
                    <a:p>
                      <a:pPr marL="171450" marR="0" lvl="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US" sz="1000" b="0" i="0" u="none" strike="noStrike" kern="1200" cap="none" spc="0" normalizeH="0" baseline="0" noProof="0" dirty="0" smtClean="0">
                          <a:ln>
                            <a:noFill/>
                          </a:ln>
                          <a:solidFill>
                            <a:prstClr val="black"/>
                          </a:solidFill>
                          <a:effectLst/>
                          <a:uLnTx/>
                          <a:uFillTx/>
                          <a:latin typeface="Arial Narrow" pitchFamily="34" charset="0"/>
                          <a:ea typeface="+mn-ea"/>
                          <a:cs typeface="+mn-cs"/>
                        </a:rPr>
                        <a:t>Museum displays</a:t>
                      </a:r>
                    </a:p>
                    <a:p>
                      <a:pPr marL="171450" marR="0" lvl="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US" sz="1000" b="0" i="0" u="none" strike="noStrike" kern="1200" cap="none" spc="0" normalizeH="0" baseline="0" noProof="0" dirty="0" smtClean="0">
                          <a:ln>
                            <a:noFill/>
                          </a:ln>
                          <a:solidFill>
                            <a:prstClr val="black"/>
                          </a:solidFill>
                          <a:effectLst/>
                          <a:uLnTx/>
                          <a:uFillTx/>
                          <a:latin typeface="Arial Narrow" pitchFamily="34" charset="0"/>
                          <a:ea typeface="+mn-ea"/>
                          <a:cs typeface="+mn-cs"/>
                        </a:rPr>
                        <a:t>Murals</a:t>
                      </a:r>
                    </a:p>
                    <a:p>
                      <a:pPr marL="171450" marR="0" lvl="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US" sz="1000" b="0" i="0" u="none" strike="noStrike" kern="1200" cap="none" spc="0" normalizeH="0" baseline="0" noProof="0" dirty="0" smtClean="0">
                          <a:ln>
                            <a:noFill/>
                          </a:ln>
                          <a:solidFill>
                            <a:prstClr val="black"/>
                          </a:solidFill>
                          <a:effectLst/>
                          <a:uLnTx/>
                          <a:uFillTx/>
                          <a:latin typeface="Arial Narrow" pitchFamily="34" charset="0"/>
                          <a:ea typeface="+mn-ea"/>
                          <a:cs typeface="+mn-cs"/>
                        </a:rPr>
                        <a:t>Timelines</a:t>
                      </a:r>
                    </a:p>
                    <a:p>
                      <a:pPr marL="171450" marR="0" lvl="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US" sz="1000" b="0" i="0" u="none" strike="noStrike" kern="1200" cap="none" spc="0" normalizeH="0" baseline="0" noProof="0" dirty="0" smtClean="0">
                          <a:ln>
                            <a:noFill/>
                          </a:ln>
                          <a:solidFill>
                            <a:prstClr val="black"/>
                          </a:solidFill>
                          <a:effectLst/>
                          <a:uLnTx/>
                          <a:uFillTx/>
                          <a:latin typeface="Arial Narrow" pitchFamily="34" charset="0"/>
                          <a:ea typeface="+mn-ea"/>
                          <a:cs typeface="+mn-cs"/>
                        </a:rPr>
                        <a:t>Advertisements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6" hMerge="1">
                  <a:txBody>
                    <a:bodyPr/>
                    <a:lstStyle/>
                    <a:p>
                      <a:pPr marL="171450" marR="0" lvl="0" indent="-171450" algn="l" defTabSz="914400" rtl="0" eaLnBrk="1" fontAlgn="auto" latinLnBrk="0" hangingPunct="1">
                        <a:lnSpc>
                          <a:spcPct val="100000"/>
                        </a:lnSpc>
                        <a:spcBef>
                          <a:spcPts val="0"/>
                        </a:spcBef>
                        <a:spcAft>
                          <a:spcPts val="0"/>
                        </a:spcAft>
                        <a:buClrTx/>
                        <a:buSzTx/>
                        <a:buFont typeface="Arial" pitchFamily="34" charset="0"/>
                        <a:buChar char="•"/>
                        <a:tabLst/>
                        <a:defRPr/>
                      </a:pPr>
                      <a:endParaRPr kumimoji="0" lang="en-US" sz="1000" b="0" i="0" u="none" strike="noStrike" kern="1200" cap="none" spc="0" normalizeH="0" baseline="0" noProof="0" dirty="0" smtClean="0">
                        <a:ln>
                          <a:noFill/>
                        </a:ln>
                        <a:solidFill>
                          <a:prstClr val="black"/>
                        </a:solidFill>
                        <a:effectLst/>
                        <a:uLnTx/>
                        <a:uFillTx/>
                        <a:latin typeface="Arial Narrow" pitchFamily="34" charset="0"/>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6">
                  <a:txBody>
                    <a:bodyPr/>
                    <a:lstStyle/>
                    <a:p>
                      <a:pPr marL="171450" marR="0" lvl="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US" sz="1000" b="0" i="0" u="none" strike="noStrike" kern="1200" cap="none" spc="0" normalizeH="0" baseline="0" noProof="0" dirty="0" smtClean="0">
                          <a:ln>
                            <a:noFill/>
                          </a:ln>
                          <a:solidFill>
                            <a:prstClr val="black"/>
                          </a:solidFill>
                          <a:effectLst/>
                          <a:uLnTx/>
                          <a:uFillTx/>
                          <a:latin typeface="Arial Narrow" pitchFamily="34" charset="0"/>
                          <a:ea typeface="+mn-ea"/>
                          <a:cs typeface="+mn-cs"/>
                        </a:rPr>
                        <a:t>PowerPoint Presentation</a:t>
                      </a:r>
                    </a:p>
                    <a:p>
                      <a:pPr marL="171450" marR="0" lvl="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US" sz="1000" b="0" i="0" u="none" strike="noStrike" kern="1200" cap="none" spc="0" normalizeH="0" baseline="0" noProof="0" dirty="0" smtClean="0">
                          <a:ln>
                            <a:noFill/>
                          </a:ln>
                          <a:solidFill>
                            <a:prstClr val="black"/>
                          </a:solidFill>
                          <a:effectLst/>
                          <a:uLnTx/>
                          <a:uFillTx/>
                          <a:latin typeface="Arial Narrow" pitchFamily="34" charset="0"/>
                          <a:ea typeface="+mn-ea"/>
                          <a:cs typeface="+mn-cs"/>
                        </a:rPr>
                        <a:t>Photographs</a:t>
                      </a:r>
                    </a:p>
                    <a:p>
                      <a:pPr marL="171450" marR="0" lvl="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US" sz="1000" b="0" i="0" u="none" strike="noStrike" kern="1200" cap="none" spc="0" normalizeH="0" baseline="0" noProof="0" dirty="0" smtClean="0">
                          <a:ln>
                            <a:noFill/>
                          </a:ln>
                          <a:solidFill>
                            <a:prstClr val="black"/>
                          </a:solidFill>
                          <a:effectLst/>
                          <a:uLnTx/>
                          <a:uFillTx/>
                          <a:latin typeface="Arial Narrow" pitchFamily="34" charset="0"/>
                          <a:ea typeface="+mn-ea"/>
                          <a:cs typeface="+mn-cs"/>
                        </a:rPr>
                        <a:t>Video Presentation,</a:t>
                      </a:r>
                    </a:p>
                    <a:p>
                      <a:pPr marL="171450" marR="0" lvl="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US" sz="1000" b="0" i="0" u="none" strike="noStrike" kern="1200" cap="none" spc="0" normalizeH="0" baseline="0" noProof="0" dirty="0" smtClean="0">
                          <a:ln>
                            <a:noFill/>
                          </a:ln>
                          <a:solidFill>
                            <a:prstClr val="black"/>
                          </a:solidFill>
                          <a:effectLst/>
                          <a:uLnTx/>
                          <a:uFillTx/>
                          <a:latin typeface="Arial Narrow" pitchFamily="34" charset="0"/>
                          <a:ea typeface="+mn-ea"/>
                          <a:cs typeface="+mn-cs"/>
                        </a:rPr>
                        <a:t>Interview,</a:t>
                      </a:r>
                    </a:p>
                    <a:p>
                      <a:pPr marL="171450" marR="0" lvl="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US" sz="1000" b="0" i="0" u="none" strike="noStrike" kern="1200" cap="none" spc="0" normalizeH="0" baseline="0" noProof="0" dirty="0" smtClean="0">
                          <a:ln>
                            <a:noFill/>
                          </a:ln>
                          <a:solidFill>
                            <a:prstClr val="black"/>
                          </a:solidFill>
                          <a:effectLst/>
                          <a:uLnTx/>
                          <a:uFillTx/>
                          <a:latin typeface="Arial Narrow" pitchFamily="34" charset="0"/>
                          <a:ea typeface="+mn-ea"/>
                          <a:cs typeface="+mn-cs"/>
                        </a:rPr>
                        <a:t>Performance</a:t>
                      </a:r>
                    </a:p>
                    <a:p>
                      <a:pPr marL="171450" marR="0" lvl="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US" sz="1000" b="0" i="0" u="none" strike="noStrike" kern="1200" cap="none" spc="0" normalizeH="0" baseline="0" noProof="0" dirty="0" smtClean="0">
                          <a:ln>
                            <a:noFill/>
                          </a:ln>
                          <a:solidFill>
                            <a:prstClr val="black"/>
                          </a:solidFill>
                          <a:effectLst/>
                          <a:uLnTx/>
                          <a:uFillTx/>
                          <a:latin typeface="Arial Narrow" pitchFamily="34" charset="0"/>
                          <a:ea typeface="+mn-ea"/>
                          <a:cs typeface="+mn-cs"/>
                        </a:rPr>
                        <a:t>Promethean or Smart Board presentation</a:t>
                      </a:r>
                    </a:p>
                    <a:p>
                      <a:pPr marL="171450" marR="0" lvl="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US" sz="1000" b="0" i="0" u="none" strike="noStrike" kern="1200" cap="none" spc="0" normalizeH="0" baseline="0" noProof="0" dirty="0" smtClean="0">
                          <a:ln>
                            <a:noFill/>
                          </a:ln>
                          <a:solidFill>
                            <a:prstClr val="black"/>
                          </a:solidFill>
                          <a:effectLst/>
                          <a:uLnTx/>
                          <a:uFillTx/>
                          <a:latin typeface="Arial Narrow" pitchFamily="34" charset="0"/>
                          <a:ea typeface="+mn-ea"/>
                          <a:cs typeface="+mn-cs"/>
                        </a:rPr>
                        <a:t>Podcast</a:t>
                      </a:r>
                    </a:p>
                    <a:p>
                      <a:pPr marL="171450" marR="0" lvl="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US" sz="1000" b="0" i="0" u="none" strike="noStrike" kern="1200" cap="none" spc="0" normalizeH="0" baseline="0" noProof="0" dirty="0" smtClean="0">
                          <a:ln>
                            <a:noFill/>
                          </a:ln>
                          <a:solidFill>
                            <a:prstClr val="black"/>
                          </a:solidFill>
                          <a:effectLst/>
                          <a:uLnTx/>
                          <a:uFillTx/>
                          <a:latin typeface="Arial Narrow" pitchFamily="34" charset="0"/>
                          <a:ea typeface="+mn-ea"/>
                          <a:cs typeface="+mn-cs"/>
                        </a:rPr>
                        <a:t>“Rap” or Musical Performance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indent="0" algn="ctr">
                        <a:buFont typeface="Arial Narrow" pitchFamily="34" charset="0"/>
                        <a:buNone/>
                      </a:pPr>
                      <a:r>
                        <a:rPr lang="en-US" sz="1000" b="1" dirty="0" smtClean="0">
                          <a:solidFill>
                            <a:schemeClr val="tx1"/>
                          </a:solidFill>
                          <a:latin typeface="Arial Narrow" pitchFamily="34" charset="0"/>
                        </a:rPr>
                        <a:t>Performance</a:t>
                      </a:r>
                      <a:r>
                        <a:rPr lang="en-US" sz="1000" b="1" baseline="0" dirty="0" smtClean="0">
                          <a:solidFill>
                            <a:schemeClr val="tx1"/>
                          </a:solidFill>
                          <a:latin typeface="Arial Narrow" pitchFamily="34" charset="0"/>
                        </a:rPr>
                        <a:t> Indicators</a:t>
                      </a:r>
                      <a:endParaRPr lang="en-US" sz="1000" b="1" dirty="0">
                        <a:solidFill>
                          <a:schemeClr val="tx1"/>
                        </a:solidFill>
                        <a:latin typeface="Arial Narrow"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r>
              <a:tr h="208576">
                <a:tc vMerge="1">
                  <a:txBody>
                    <a:bodyPr/>
                    <a:lstStyle/>
                    <a:p>
                      <a:endParaRPr lang="en-US"/>
                    </a:p>
                  </a:txBody>
                  <a:tcPr/>
                </a:tc>
                <a:tc vMerge="1">
                  <a:txBody>
                    <a:bodyPr/>
                    <a:lstStyle/>
                    <a:p>
                      <a:endParaRPr lang="en-US"/>
                    </a:p>
                  </a:txBody>
                  <a:tcPr/>
                </a:tc>
                <a:tc gridSpan="2" vMerge="1">
                  <a:txBody>
                    <a:bodyPr/>
                    <a:lstStyle/>
                    <a:p>
                      <a:endParaRPr lang="en-US"/>
                    </a:p>
                  </a:txBody>
                  <a:tcPr/>
                </a:tc>
                <a:tc hMerge="1" vMerge="1">
                  <a:txBody>
                    <a:bodyPr/>
                    <a:lstStyle/>
                    <a:p>
                      <a:endParaRPr lang="en-US"/>
                    </a:p>
                  </a:txBody>
                  <a:tcPr/>
                </a:tc>
                <a:tc vMerge="1">
                  <a:txBody>
                    <a:bodyPr/>
                    <a:lstStyle/>
                    <a:p>
                      <a:endParaRPr lang="en-US"/>
                    </a:p>
                  </a:txBody>
                  <a:tcPr/>
                </a:tc>
                <a:tc gridSpan="2" vMerge="1">
                  <a:txBody>
                    <a:bodyPr/>
                    <a:lstStyle/>
                    <a:p>
                      <a:endParaRPr lang="en-US"/>
                    </a:p>
                  </a:txBody>
                  <a:tcPr/>
                </a:tc>
                <a:tc hMerge="1" vMerge="1">
                  <a:txBody>
                    <a:bodyPr/>
                    <a:lstStyle/>
                    <a:p>
                      <a:endParaRPr lang="en-US"/>
                    </a:p>
                  </a:txBody>
                  <a:tcPr/>
                </a:tc>
                <a:tc vMerge="1">
                  <a:txBody>
                    <a:bodyPr/>
                    <a:lstStyle/>
                    <a:p>
                      <a:endParaRPr lang="en-US"/>
                    </a:p>
                  </a:txBody>
                  <a:tcPr/>
                </a:tc>
                <a:tc rowSpan="5">
                  <a:txBody>
                    <a:bodyPr/>
                    <a:lstStyle/>
                    <a:p>
                      <a:pPr marL="171450" marR="0" lvl="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US" sz="1000" b="0" i="0" u="none" strike="noStrike" kern="1200" cap="none" spc="0" normalizeH="0" baseline="0" noProof="0" dirty="0" smtClean="0">
                          <a:ln>
                            <a:noFill/>
                          </a:ln>
                          <a:solidFill>
                            <a:prstClr val="black"/>
                          </a:solidFill>
                          <a:effectLst/>
                          <a:uLnTx/>
                          <a:uFillTx/>
                          <a:latin typeface="Arial Narrow" pitchFamily="34" charset="0"/>
                          <a:ea typeface="+mn-ea"/>
                          <a:cs typeface="+mn-cs"/>
                        </a:rPr>
                        <a:t>Rubric</a:t>
                      </a:r>
                    </a:p>
                    <a:p>
                      <a:pPr marL="171450" marR="0" lvl="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US" sz="1000" b="0" i="0" u="none" strike="noStrike" kern="1200" cap="none" spc="0" normalizeH="0" baseline="0" noProof="0" dirty="0" smtClean="0">
                          <a:ln>
                            <a:noFill/>
                          </a:ln>
                          <a:solidFill>
                            <a:prstClr val="black"/>
                          </a:solidFill>
                          <a:effectLst/>
                          <a:uLnTx/>
                          <a:uFillTx/>
                          <a:latin typeface="Arial Narrow" pitchFamily="34" charset="0"/>
                          <a:ea typeface="+mn-ea"/>
                          <a:cs typeface="+mn-cs"/>
                        </a:rPr>
                        <a:t>4-Point Scale</a:t>
                      </a:r>
                    </a:p>
                    <a:p>
                      <a:pPr marL="171450" marR="0" lvl="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US" sz="1000" b="0" i="0" u="none" strike="noStrike" kern="1200" cap="none" spc="0" normalizeH="0" baseline="0" noProof="0" dirty="0" smtClean="0">
                          <a:ln>
                            <a:noFill/>
                          </a:ln>
                          <a:solidFill>
                            <a:prstClr val="black"/>
                          </a:solidFill>
                          <a:effectLst/>
                          <a:uLnTx/>
                          <a:uFillTx/>
                          <a:latin typeface="Arial Narrow" pitchFamily="34" charset="0"/>
                          <a:ea typeface="+mn-ea"/>
                          <a:cs typeface="+mn-cs"/>
                        </a:rPr>
                        <a:t>Checklist </a:t>
                      </a:r>
                    </a:p>
                    <a:p>
                      <a:pPr marL="171450" marR="0" lvl="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US" sz="1000" b="0" i="0" u="none" strike="noStrike" kern="1200" cap="none" spc="0" normalizeH="0" baseline="0" noProof="0" dirty="0" smtClean="0">
                          <a:ln>
                            <a:noFill/>
                          </a:ln>
                          <a:solidFill>
                            <a:prstClr val="black"/>
                          </a:solidFill>
                          <a:effectLst/>
                          <a:uLnTx/>
                          <a:uFillTx/>
                          <a:latin typeface="Arial Narrow" pitchFamily="34" charset="0"/>
                          <a:ea typeface="+mn-ea"/>
                          <a:cs typeface="+mn-cs"/>
                        </a:rPr>
                        <a:t>100-Point Scale</a:t>
                      </a:r>
                    </a:p>
                    <a:p>
                      <a:pPr marL="171450" marR="0" lvl="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US" sz="1000" b="0" i="0" u="none" strike="noStrike" kern="1200" cap="none" spc="0" normalizeH="0" baseline="0" noProof="0" dirty="0" smtClean="0">
                          <a:ln>
                            <a:noFill/>
                          </a:ln>
                          <a:solidFill>
                            <a:prstClr val="black"/>
                          </a:solidFill>
                          <a:effectLst/>
                          <a:uLnTx/>
                          <a:uFillTx/>
                          <a:latin typeface="Arial Narrow" pitchFamily="34" charset="0"/>
                          <a:ea typeface="+mn-ea"/>
                          <a:cs typeface="+mn-cs"/>
                        </a:rPr>
                        <a:t>Checked, but not Graded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48624">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00" b="1" i="0" baseline="0" dirty="0" smtClean="0">
                          <a:solidFill>
                            <a:schemeClr val="tx1"/>
                          </a:solidFill>
                          <a:latin typeface="Arial Narrow" pitchFamily="34" charset="0"/>
                        </a:rPr>
                        <a:t>Low Readiness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gridSpan="3">
                  <a:txBody>
                    <a:bodyPr/>
                    <a:lstStyle/>
                    <a:p>
                      <a:pPr marL="0" indent="0" algn="ctr">
                        <a:buFontTx/>
                        <a:buNone/>
                      </a:pPr>
                      <a:r>
                        <a:rPr lang="en-US" sz="1000" b="1" dirty="0" smtClean="0">
                          <a:solidFill>
                            <a:schemeClr val="tx1"/>
                          </a:solidFill>
                          <a:latin typeface="Arial Narrow" pitchFamily="34" charset="0"/>
                        </a:rPr>
                        <a:t>Structure Processes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hMerge="1">
                  <a:txBody>
                    <a:bodyPr/>
                    <a:lstStyle/>
                    <a:p>
                      <a:endParaRPr lang="en-US"/>
                    </a:p>
                  </a:txBody>
                  <a:tcPr/>
                </a:tc>
                <a:tc hMerge="1">
                  <a:txBody>
                    <a:bodyPr/>
                    <a:lstStyle/>
                    <a:p>
                      <a:endParaRPr lang="en-US"/>
                    </a:p>
                  </a:txBody>
                  <a:tcPr/>
                </a:tc>
                <a:tc vMerge="1">
                  <a:txBody>
                    <a:bodyPr/>
                    <a:lstStyle/>
                    <a:p>
                      <a:endParaRPr lang="en-US"/>
                    </a:p>
                  </a:txBody>
                  <a:tcPr/>
                </a:tc>
                <a:tc gridSpan="2" vMerge="1">
                  <a:txBody>
                    <a:bodyPr/>
                    <a:lstStyle/>
                    <a:p>
                      <a:endParaRPr lang="en-US"/>
                    </a:p>
                  </a:txBody>
                  <a:tcPr/>
                </a:tc>
                <a:tc hMerge="1" vMerge="1">
                  <a:txBody>
                    <a:bodyPr/>
                    <a:lstStyle/>
                    <a:p>
                      <a:endParaRPr lang="en-US"/>
                    </a:p>
                  </a:txBody>
                  <a:tcPr/>
                </a:tc>
                <a:tc vMerge="1">
                  <a:txBody>
                    <a:bodyPr/>
                    <a:lstStyle/>
                    <a:p>
                      <a:endParaRPr lang="en-US"/>
                    </a:p>
                  </a:txBody>
                  <a:tcPr/>
                </a:tc>
                <a:tc vMerge="1">
                  <a:txBody>
                    <a:bodyPr/>
                    <a:lstStyle/>
                    <a:p>
                      <a:pPr marL="171450" marR="0" lvl="0" indent="-171450" algn="l" defTabSz="914400" rtl="0" eaLnBrk="1" fontAlgn="auto" latinLnBrk="0" hangingPunct="1">
                        <a:lnSpc>
                          <a:spcPct val="100000"/>
                        </a:lnSpc>
                        <a:spcBef>
                          <a:spcPts val="0"/>
                        </a:spcBef>
                        <a:spcAft>
                          <a:spcPts val="0"/>
                        </a:spcAft>
                        <a:buClrTx/>
                        <a:buSzTx/>
                        <a:buFont typeface="Arial" pitchFamily="34" charset="0"/>
                        <a:buChar char="•"/>
                        <a:tabLst/>
                        <a:defRPr/>
                      </a:pPr>
                      <a:endParaRPr kumimoji="0" lang="en-US" sz="1000" b="0" i="0" u="none" strike="noStrike" kern="1200" cap="none" spc="0" normalizeH="0" baseline="0" noProof="0" dirty="0" smtClean="0">
                        <a:ln>
                          <a:noFill/>
                        </a:ln>
                        <a:solidFill>
                          <a:prstClr val="black"/>
                        </a:solidFill>
                        <a:effectLst/>
                        <a:uLnTx/>
                        <a:uFillTx/>
                        <a:latin typeface="Arial Narrow" pitchFamily="34" charset="0"/>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57184">
                <a:tc rowSpan="3">
                  <a:txBody>
                    <a:bodyPr/>
                    <a:lstStyle/>
                    <a:p>
                      <a:pPr marL="114300" indent="-114300" algn="l">
                        <a:buFont typeface="Arial" pitchFamily="34" charset="0"/>
                        <a:buChar char="•"/>
                      </a:pPr>
                      <a:r>
                        <a:rPr lang="en-US" sz="1000" b="0" dirty="0" smtClean="0">
                          <a:solidFill>
                            <a:schemeClr val="tx1"/>
                          </a:solidFill>
                          <a:latin typeface="Arial Narrow" pitchFamily="34" charset="0"/>
                        </a:rPr>
                        <a:t>TEKS</a:t>
                      </a:r>
                      <a:r>
                        <a:rPr lang="en-US" sz="1000" b="0" baseline="0" dirty="0" smtClean="0">
                          <a:solidFill>
                            <a:schemeClr val="tx1"/>
                          </a:solidFill>
                          <a:latin typeface="Arial Narrow" pitchFamily="34" charset="0"/>
                        </a:rPr>
                        <a:t> modifications (based upon IEP)</a:t>
                      </a:r>
                    </a:p>
                    <a:p>
                      <a:pPr marL="114300" indent="-114300" algn="l">
                        <a:buFont typeface="Arial" pitchFamily="34" charset="0"/>
                        <a:buChar char="•"/>
                      </a:pPr>
                      <a:r>
                        <a:rPr lang="en-US" sz="1000" b="0" baseline="0" dirty="0" smtClean="0">
                          <a:solidFill>
                            <a:schemeClr val="tx1"/>
                          </a:solidFill>
                          <a:latin typeface="Arial Narrow" pitchFamily="34" charset="0"/>
                        </a:rPr>
                        <a:t>Word bank</a:t>
                      </a:r>
                    </a:p>
                    <a:p>
                      <a:pPr marL="114300" indent="-114300" algn="l">
                        <a:buFont typeface="Arial" pitchFamily="34" charset="0"/>
                        <a:buChar char="•"/>
                      </a:pPr>
                      <a:r>
                        <a:rPr lang="en-US" sz="1000" b="0" baseline="0" dirty="0" smtClean="0">
                          <a:solidFill>
                            <a:schemeClr val="tx1"/>
                          </a:solidFill>
                          <a:latin typeface="Arial Narrow" pitchFamily="34" charset="0"/>
                        </a:rPr>
                        <a:t>Open-book references</a:t>
                      </a:r>
                    </a:p>
                    <a:p>
                      <a:pPr marL="114300" marR="0" indent="-1143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000" b="0" baseline="0" dirty="0" smtClean="0">
                          <a:solidFill>
                            <a:schemeClr val="tx1"/>
                          </a:solidFill>
                          <a:latin typeface="Arial Narrow" pitchFamily="34" charset="0"/>
                        </a:rPr>
                        <a:t>Partially completed graphic organizers for low readiness levels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171450" indent="-171450" algn="l">
                        <a:buFont typeface="Arial" pitchFamily="34" charset="0"/>
                        <a:buChar char="•"/>
                      </a:pPr>
                      <a:r>
                        <a:rPr lang="en-US" sz="1000" b="0" i="0" baseline="0" dirty="0" smtClean="0">
                          <a:solidFill>
                            <a:schemeClr val="tx1"/>
                          </a:solidFill>
                          <a:latin typeface="Arial Narrow" pitchFamily="34" charset="0"/>
                        </a:rPr>
                        <a:t>In-class</a:t>
                      </a:r>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000" b="0" i="0" baseline="0" dirty="0" smtClean="0">
                          <a:solidFill>
                            <a:schemeClr val="tx1"/>
                          </a:solidFill>
                          <a:latin typeface="Arial Narrow" pitchFamily="34" charset="0"/>
                        </a:rPr>
                        <a:t>Homework</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000" b="0" i="0" baseline="0" dirty="0" smtClean="0">
                          <a:solidFill>
                            <a:schemeClr val="tx1"/>
                          </a:solidFill>
                          <a:latin typeface="Arial Narrow" pitchFamily="34" charset="0"/>
                        </a:rPr>
                        <a:t>Pre-test</a:t>
                      </a:r>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000" b="0" i="0" baseline="0" dirty="0" smtClean="0">
                          <a:solidFill>
                            <a:schemeClr val="tx1"/>
                          </a:solidFill>
                          <a:latin typeface="Arial Narrow" pitchFamily="34" charset="0"/>
                        </a:rPr>
                        <a:t>Post-test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a:p>
                  </a:txBody>
                  <a:tcPr/>
                </a:tc>
                <a:tc vMerge="1">
                  <a:txBody>
                    <a:bodyPr/>
                    <a:lstStyle/>
                    <a:p>
                      <a:endParaRPr lang="en-US"/>
                    </a:p>
                  </a:txBody>
                  <a:tcPr/>
                </a:tc>
                <a:tc gridSpan="2" vMerge="1">
                  <a:txBody>
                    <a:bodyPr/>
                    <a:lstStyle/>
                    <a:p>
                      <a:endParaRPr lang="en-US"/>
                    </a:p>
                  </a:txBody>
                  <a:tcPr/>
                </a:tc>
                <a:tc hMerge="1" vMerge="1">
                  <a:txBody>
                    <a:bodyPr/>
                    <a:lstStyle/>
                    <a:p>
                      <a:endParaRPr lang="en-US"/>
                    </a:p>
                  </a:txBody>
                  <a:tcPr/>
                </a:tc>
                <a:tc vMerge="1">
                  <a:txBody>
                    <a:bodyPr/>
                    <a:lstStyle/>
                    <a:p>
                      <a:endParaRPr lang="en-US"/>
                    </a:p>
                  </a:txBody>
                  <a:tcPr/>
                </a:tc>
                <a:tc vMerge="1">
                  <a:txBody>
                    <a:bodyPr/>
                    <a:lstStyle/>
                    <a:p>
                      <a:endParaRPr lang="en-US"/>
                    </a:p>
                  </a:txBody>
                  <a:tcPr/>
                </a:tc>
              </a:tr>
              <a:tr h="182880">
                <a:tc v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900" b="1" i="0" baseline="0" dirty="0" smtClean="0">
                        <a:solidFill>
                          <a:schemeClr val="tx1"/>
                        </a:solidFill>
                        <a:latin typeface="Arial Narrow"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gridSpan="3">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00" b="1" i="0" baseline="0" dirty="0" smtClean="0">
                          <a:solidFill>
                            <a:schemeClr val="tx1"/>
                          </a:solidFill>
                          <a:latin typeface="Arial Narrow" pitchFamily="34" charset="0"/>
                        </a:rPr>
                        <a:t>Low Readiness Level Processes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hMerge="1">
                  <a:txBody>
                    <a:bodyPr/>
                    <a:lstStyle/>
                    <a:p>
                      <a:endParaRPr lang="en-US"/>
                    </a:p>
                  </a:txBody>
                  <a:tcPr/>
                </a:tc>
                <a:tc hMerge="1">
                  <a:txBody>
                    <a:bodyPr/>
                    <a:lstStyle/>
                    <a:p>
                      <a:endParaRPr lang="en-US"/>
                    </a:p>
                  </a:txBody>
                  <a:tcPr/>
                </a:tc>
                <a:tc vMerge="1">
                  <a:txBody>
                    <a:bodyPr/>
                    <a:lstStyle/>
                    <a:p>
                      <a:endParaRPr lang="en-US"/>
                    </a:p>
                  </a:txBody>
                  <a:tcPr/>
                </a:tc>
                <a:tc gridSpan="2" vMerge="1">
                  <a:txBody>
                    <a:bodyPr/>
                    <a:lstStyle/>
                    <a:p>
                      <a:endParaRPr lang="en-US"/>
                    </a:p>
                  </a:txBody>
                  <a:tcPr/>
                </a:tc>
                <a:tc hMerge="1" vMerge="1">
                  <a:txBody>
                    <a:bodyPr/>
                    <a:lstStyle/>
                    <a:p>
                      <a:endParaRPr lang="en-US"/>
                    </a:p>
                  </a:txBody>
                  <a:tcPr/>
                </a:tc>
                <a:tc vMerge="1">
                  <a:txBody>
                    <a:bodyPr/>
                    <a:lstStyle/>
                    <a:p>
                      <a:endParaRPr lang="en-US"/>
                    </a:p>
                  </a:txBody>
                  <a:tcPr/>
                </a:tc>
                <a:tc vMerge="1">
                  <a:txBody>
                    <a:bodyPr/>
                    <a:lstStyle/>
                    <a:p>
                      <a:pPr algn="ctr"/>
                      <a:endParaRPr lang="en-US" sz="1000" dirty="0">
                        <a:latin typeface="Arial Narrow"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490220">
                <a:tc vMerge="1">
                  <a:txBody>
                    <a:bodyPr/>
                    <a:lstStyle/>
                    <a:p>
                      <a:pPr marL="171450" indent="-171450">
                        <a:buFont typeface="Arial Narrow" pitchFamily="34" charset="0"/>
                        <a:buChar char="_"/>
                      </a:pPr>
                      <a:endParaRPr lang="en-US" sz="900" b="0" i="0" dirty="0" smtClean="0">
                        <a:solidFill>
                          <a:schemeClr val="tx1"/>
                        </a:solidFill>
                        <a:latin typeface="Arial Narrow"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171450" indent="-171450">
                        <a:buFont typeface="Arial" pitchFamily="34" charset="0"/>
                        <a:buChar char="•"/>
                      </a:pPr>
                      <a:r>
                        <a:rPr lang="en-US" sz="1000" b="0" i="0" dirty="0" smtClean="0">
                          <a:solidFill>
                            <a:schemeClr val="tx1"/>
                          </a:solidFill>
                          <a:latin typeface="Arial Narrow" pitchFamily="34" charset="0"/>
                        </a:rPr>
                        <a:t>Word bank</a:t>
                      </a:r>
                    </a:p>
                    <a:p>
                      <a:pPr marL="171450" indent="-171450">
                        <a:buFont typeface="Arial" pitchFamily="34" charset="0"/>
                        <a:buChar char="•"/>
                      </a:pPr>
                      <a:r>
                        <a:rPr lang="en-US" sz="1000" b="0" i="0" dirty="0" smtClean="0">
                          <a:solidFill>
                            <a:schemeClr val="tx1"/>
                          </a:solidFill>
                          <a:latin typeface="Arial Narrow" pitchFamily="34" charset="0"/>
                        </a:rPr>
                        <a:t>Partial outline</a:t>
                      </a:r>
                    </a:p>
                    <a:p>
                      <a:pPr marL="171450" indent="-171450">
                        <a:buFont typeface="Arial" pitchFamily="34" charset="0"/>
                        <a:buChar char="•"/>
                      </a:pPr>
                      <a:r>
                        <a:rPr lang="en-US" sz="1000" b="0" i="0" dirty="0" smtClean="0">
                          <a:solidFill>
                            <a:schemeClr val="tx1"/>
                          </a:solidFill>
                          <a:latin typeface="Arial Narrow" pitchFamily="34" charset="0"/>
                        </a:rPr>
                        <a:t>Sentence frames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pPr marL="171450" indent="-171450">
                        <a:buFont typeface="Arial" pitchFamily="34" charset="0"/>
                        <a:buChar char="•"/>
                      </a:pPr>
                      <a:r>
                        <a:rPr lang="en-US" sz="1000" b="0" i="0" dirty="0" smtClean="0">
                          <a:solidFill>
                            <a:schemeClr val="tx1"/>
                          </a:solidFill>
                          <a:latin typeface="Arial Narrow" pitchFamily="34" charset="0"/>
                        </a:rPr>
                        <a:t>Sentence starters</a:t>
                      </a:r>
                    </a:p>
                    <a:p>
                      <a:pPr marL="171450" indent="-171450">
                        <a:buFont typeface="Arial" pitchFamily="34" charset="0"/>
                        <a:buChar char="•"/>
                      </a:pPr>
                      <a:r>
                        <a:rPr lang="en-US" sz="1000" b="0" i="0" dirty="0" smtClean="0">
                          <a:solidFill>
                            <a:schemeClr val="tx1"/>
                          </a:solidFill>
                          <a:latin typeface="Arial Narrow" pitchFamily="34" charset="0"/>
                        </a:rPr>
                        <a:t>Partially completed</a:t>
                      </a:r>
                      <a:r>
                        <a:rPr lang="en-US" sz="1000" b="0" i="0" baseline="0" dirty="0" smtClean="0">
                          <a:solidFill>
                            <a:schemeClr val="tx1"/>
                          </a:solidFill>
                          <a:latin typeface="Arial Narrow" pitchFamily="34" charset="0"/>
                        </a:rPr>
                        <a:t> Thinking Map or graphic organizer, etc.</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a:p>
                  </a:txBody>
                  <a:tcPr/>
                </a:tc>
                <a:tc vMerge="1">
                  <a:txBody>
                    <a:bodyPr/>
                    <a:lstStyle/>
                    <a:p>
                      <a:endParaRPr lang="en-US"/>
                    </a:p>
                  </a:txBody>
                  <a:tcPr/>
                </a:tc>
                <a:tc gridSpan="2" vMerge="1">
                  <a:txBody>
                    <a:bodyPr/>
                    <a:lstStyle/>
                    <a:p>
                      <a:endParaRPr lang="en-US"/>
                    </a:p>
                  </a:txBody>
                  <a:tcPr/>
                </a:tc>
                <a:tc hMerge="1" vMerge="1">
                  <a:txBody>
                    <a:bodyPr/>
                    <a:lstStyle/>
                    <a:p>
                      <a:endParaRPr lang="en-US"/>
                    </a:p>
                  </a:txBody>
                  <a:tcPr/>
                </a:tc>
                <a:tc vMerge="1">
                  <a:txBody>
                    <a:bodyPr/>
                    <a:lstStyle/>
                    <a:p>
                      <a:endParaRPr lang="en-US"/>
                    </a:p>
                  </a:txBody>
                  <a:tcPr/>
                </a:tc>
                <a:tc vMerge="1">
                  <a:txBody>
                    <a:bodyPr/>
                    <a:lstStyle/>
                    <a:p>
                      <a:pPr marL="109538" marR="0" lvl="0" indent="-109538" algn="l" defTabSz="914400" rtl="0" eaLnBrk="1" fontAlgn="auto" latinLnBrk="0" hangingPunct="1">
                        <a:lnSpc>
                          <a:spcPct val="100000"/>
                        </a:lnSpc>
                        <a:spcBef>
                          <a:spcPts val="0"/>
                        </a:spcBef>
                        <a:spcAft>
                          <a:spcPts val="0"/>
                        </a:spcAft>
                        <a:buClrTx/>
                        <a:buSzTx/>
                        <a:buFont typeface="Wingdings" pitchFamily="2" charset="2"/>
                        <a:buChar char="q"/>
                        <a:tabLst/>
                        <a:defRPr/>
                      </a:pPr>
                      <a:endParaRPr kumimoji="0" lang="en-US" sz="1000" b="0" i="0" u="none" strike="noStrike" kern="1200" cap="none" spc="0" normalizeH="0" baseline="0" noProof="0" dirty="0" smtClean="0">
                        <a:ln>
                          <a:noFill/>
                        </a:ln>
                        <a:solidFill>
                          <a:prstClr val="black"/>
                        </a:solidFill>
                        <a:effectLst/>
                        <a:uLnTx/>
                        <a:uFillTx/>
                        <a:latin typeface="Arial Narrow" pitchFamily="34" charset="0"/>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27000">
                <a:tc>
                  <a:txBody>
                    <a:bodyPr/>
                    <a:lstStyle/>
                    <a:p>
                      <a:pPr marL="0" indent="0" algn="ctr">
                        <a:buFontTx/>
                        <a:buNone/>
                      </a:pPr>
                      <a:r>
                        <a:rPr lang="en-US" sz="1000" b="1" dirty="0" smtClean="0">
                          <a:solidFill>
                            <a:schemeClr val="tx1"/>
                          </a:solidFill>
                          <a:latin typeface="Arial Narrow" pitchFamily="34" charset="0"/>
                        </a:rPr>
                        <a:t>ELL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gridSpan="3">
                  <a:txBody>
                    <a:bodyPr/>
                    <a:lstStyle/>
                    <a:p>
                      <a:pPr marL="0" indent="0" algn="ctr">
                        <a:buFontTx/>
                        <a:buNone/>
                      </a:pPr>
                      <a:r>
                        <a:rPr lang="en-US" sz="1000" b="1" dirty="0" smtClean="0">
                          <a:solidFill>
                            <a:schemeClr val="tx1"/>
                          </a:solidFill>
                          <a:latin typeface="Arial Narrow" pitchFamily="34" charset="0"/>
                        </a:rPr>
                        <a:t>Advanced</a:t>
                      </a:r>
                      <a:r>
                        <a:rPr lang="en-US" sz="1000" b="1" baseline="0" dirty="0" smtClean="0">
                          <a:solidFill>
                            <a:schemeClr val="tx1"/>
                          </a:solidFill>
                          <a:latin typeface="Arial Narrow" pitchFamily="34" charset="0"/>
                        </a:rPr>
                        <a:t> Readiness Processes</a:t>
                      </a:r>
                      <a:endParaRPr lang="en-US" sz="1000" b="1" dirty="0" smtClean="0">
                        <a:solidFill>
                          <a:schemeClr val="tx1"/>
                        </a:solidFill>
                        <a:latin typeface="Arial Narrow"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hMerge="1">
                  <a:txBody>
                    <a:bodyPr/>
                    <a:lstStyle/>
                    <a:p>
                      <a:endParaRPr lang="en-US"/>
                    </a:p>
                  </a:txBody>
                  <a:tcPr/>
                </a:tc>
                <a:tc hMerge="1">
                  <a:txBody>
                    <a:bodyPr/>
                    <a:lstStyle/>
                    <a:p>
                      <a:endParaRPr lang="en-US"/>
                    </a:p>
                  </a:txBody>
                  <a:tcPr/>
                </a:tc>
                <a:tc gridSpan="4">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smtClean="0">
                          <a:ln>
                            <a:noFill/>
                          </a:ln>
                          <a:solidFill>
                            <a:prstClr val="black"/>
                          </a:solidFill>
                          <a:effectLst/>
                          <a:uLnTx/>
                          <a:uFillTx/>
                          <a:latin typeface="Arial Narrow" pitchFamily="34" charset="0"/>
                          <a:ea typeface="+mn-ea"/>
                          <a:cs typeface="+mn-cs"/>
                        </a:rPr>
                        <a:t>Written Artifacts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hMerge="1">
                  <a:txBody>
                    <a:bodyPr/>
                    <a:lstStyle/>
                    <a:p>
                      <a:endParaRPr lang="en-US"/>
                    </a:p>
                  </a:txBody>
                  <a:tcPr/>
                </a:tc>
                <a:tc hMerge="1">
                  <a:txBody>
                    <a:bodyPr/>
                    <a:lstStyle/>
                    <a:p>
                      <a:pPr marL="111125" marR="0" lvl="0" indent="-111125" algn="l" defTabSz="914400" rtl="0" eaLnBrk="1" fontAlgn="auto" latinLnBrk="0" hangingPunct="1">
                        <a:lnSpc>
                          <a:spcPct val="100000"/>
                        </a:lnSpc>
                        <a:spcBef>
                          <a:spcPts val="0"/>
                        </a:spcBef>
                        <a:spcAft>
                          <a:spcPts val="0"/>
                        </a:spcAft>
                        <a:buClrTx/>
                        <a:buSzTx/>
                        <a:buFont typeface="Wingdings" pitchFamily="2" charset="2"/>
                        <a:buChar char="q"/>
                        <a:tabLst/>
                        <a:defRPr/>
                      </a:pPr>
                      <a:endParaRPr kumimoji="0" lang="en-US" sz="900" b="0" i="0" u="none" strike="noStrike" kern="1200" cap="none" spc="0" normalizeH="0" baseline="0" noProof="0" dirty="0" smtClean="0">
                        <a:ln>
                          <a:noFill/>
                        </a:ln>
                        <a:solidFill>
                          <a:prstClr val="black"/>
                        </a:solidFill>
                        <a:effectLst/>
                        <a:uLnTx/>
                        <a:uFillTx/>
                        <a:latin typeface="Arial Narrow" pitchFamily="34" charset="0"/>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a:p>
                  </a:txBody>
                  <a:tcPr/>
                </a:tc>
                <a:tc>
                  <a:txBody>
                    <a:bodyPr/>
                    <a:lstStyle/>
                    <a:p>
                      <a:pPr algn="ctr"/>
                      <a:r>
                        <a:rPr lang="en-US" sz="1000" b="1" dirty="0" smtClean="0">
                          <a:latin typeface="Arial Narrow" pitchFamily="34" charset="0"/>
                        </a:rPr>
                        <a:t>Unit Tests</a:t>
                      </a:r>
                      <a:endParaRPr lang="en-US" sz="1000" b="1" dirty="0">
                        <a:latin typeface="Arial Narrow"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r>
              <a:tr h="228896">
                <a:tc rowSpan="5">
                  <a:txBody>
                    <a:bodyPr/>
                    <a:lstStyle/>
                    <a:p>
                      <a:pPr marL="171450" indent="-171450">
                        <a:buFont typeface="Arial" pitchFamily="34" charset="0"/>
                        <a:buChar char="•"/>
                      </a:pPr>
                      <a:r>
                        <a:rPr lang="en-US" sz="900" b="0" i="0" baseline="0" dirty="0" smtClean="0">
                          <a:solidFill>
                            <a:schemeClr val="tx1"/>
                          </a:solidFill>
                          <a:latin typeface="Arial Narrow" pitchFamily="34" charset="0"/>
                        </a:rPr>
                        <a:t>Spanish versions of Performance Indicator and/or Unit Test</a:t>
                      </a:r>
                    </a:p>
                    <a:p>
                      <a:pPr marL="0" indent="0">
                        <a:buFont typeface="Arial" pitchFamily="34" charset="0"/>
                        <a:buNone/>
                      </a:pPr>
                      <a:endParaRPr lang="en-US" sz="900" b="0" i="0" baseline="0" dirty="0" smtClean="0">
                        <a:solidFill>
                          <a:schemeClr val="tx1"/>
                        </a:solidFill>
                        <a:latin typeface="Arial Narrow"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3">
                  <a:txBody>
                    <a:bodyPr/>
                    <a:lstStyle/>
                    <a:p>
                      <a:pPr marL="171450" indent="-171450">
                        <a:buFont typeface="Arial" pitchFamily="34" charset="0"/>
                        <a:buChar char="•"/>
                      </a:pPr>
                      <a:r>
                        <a:rPr lang="en-US" sz="1000" b="0" i="0" baseline="0" dirty="0" smtClean="0">
                          <a:solidFill>
                            <a:schemeClr val="tx1"/>
                          </a:solidFill>
                          <a:latin typeface="Arial Narrow" pitchFamily="34" charset="0"/>
                        </a:rPr>
                        <a:t>Combine  Performance Indicators</a:t>
                      </a:r>
                    </a:p>
                    <a:p>
                      <a:pPr marL="171450" indent="-171450">
                        <a:buFont typeface="Arial" pitchFamily="34" charset="0"/>
                        <a:buChar char="•"/>
                      </a:pPr>
                      <a:r>
                        <a:rPr lang="en-US" sz="1000" b="0" i="0" baseline="0" dirty="0" smtClean="0">
                          <a:solidFill>
                            <a:schemeClr val="tx1"/>
                          </a:solidFill>
                          <a:latin typeface="Arial Narrow" pitchFamily="34" charset="0"/>
                        </a:rPr>
                        <a:t>Combine two different strategies (example: nonlinguistic representation + multi-media)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a:p>
                  </a:txBody>
                  <a:tcPr/>
                </a:tc>
                <a:tc hMerge="1">
                  <a:txBody>
                    <a:bodyPr/>
                    <a:lstStyle/>
                    <a:p>
                      <a:endParaRPr lang="en-US"/>
                    </a:p>
                  </a:txBody>
                  <a:tcPr/>
                </a:tc>
                <a:tc rowSpan="5" gridSpan="2">
                  <a:txBody>
                    <a:bodyPr/>
                    <a:lstStyle/>
                    <a:p>
                      <a:pPr marL="171450" marR="0" lvl="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US" sz="1000" b="0" i="0" u="none" strike="noStrike" kern="1200" cap="none" spc="0" normalizeH="0" baseline="0" noProof="0" dirty="0" smtClean="0">
                          <a:ln>
                            <a:noFill/>
                          </a:ln>
                          <a:solidFill>
                            <a:prstClr val="black"/>
                          </a:solidFill>
                          <a:effectLst/>
                          <a:uLnTx/>
                          <a:uFillTx/>
                          <a:latin typeface="Arial Narrow" pitchFamily="34" charset="0"/>
                          <a:ea typeface="+mn-ea"/>
                          <a:cs typeface="+mn-cs"/>
                        </a:rPr>
                        <a:t>Student journals</a:t>
                      </a:r>
                    </a:p>
                    <a:p>
                      <a:pPr marL="171450" marR="0" lvl="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US" sz="1000" b="0" i="0" u="none" strike="noStrike" kern="1200" cap="none" spc="0" normalizeH="0" baseline="0" noProof="0" dirty="0" smtClean="0">
                          <a:ln>
                            <a:noFill/>
                          </a:ln>
                          <a:solidFill>
                            <a:prstClr val="black"/>
                          </a:solidFill>
                          <a:effectLst/>
                          <a:uLnTx/>
                          <a:uFillTx/>
                          <a:latin typeface="Arial Narrow" pitchFamily="34" charset="0"/>
                          <a:ea typeface="+mn-ea"/>
                          <a:cs typeface="+mn-cs"/>
                        </a:rPr>
                        <a:t>Manuals, “how to” instructions</a:t>
                      </a:r>
                    </a:p>
                    <a:p>
                      <a:pPr marL="171450" marR="0" lvl="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US" sz="1000" b="0" i="0" u="none" strike="noStrike" kern="1200" cap="none" spc="0" normalizeH="0" baseline="0" noProof="0" dirty="0" smtClean="0">
                          <a:ln>
                            <a:noFill/>
                          </a:ln>
                          <a:solidFill>
                            <a:prstClr val="black"/>
                          </a:solidFill>
                          <a:effectLst/>
                          <a:uLnTx/>
                          <a:uFillTx/>
                          <a:latin typeface="Arial Narrow" pitchFamily="34" charset="0"/>
                          <a:ea typeface="+mn-ea"/>
                          <a:cs typeface="+mn-cs"/>
                        </a:rPr>
                        <a:t>Compositions</a:t>
                      </a:r>
                    </a:p>
                    <a:p>
                      <a:pPr marL="171450" marR="0" lvl="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US" sz="1000" b="0" i="0" u="none" strike="noStrike" kern="1200" cap="none" spc="0" normalizeH="0" baseline="0" noProof="0" dirty="0" smtClean="0">
                          <a:ln>
                            <a:noFill/>
                          </a:ln>
                          <a:solidFill>
                            <a:prstClr val="black"/>
                          </a:solidFill>
                          <a:effectLst/>
                          <a:uLnTx/>
                          <a:uFillTx/>
                          <a:latin typeface="Arial Narrow" pitchFamily="34" charset="0"/>
                          <a:ea typeface="+mn-ea"/>
                          <a:cs typeface="+mn-cs"/>
                        </a:rPr>
                        <a:t>Narratives</a:t>
                      </a:r>
                    </a:p>
                    <a:p>
                      <a:pPr marL="171450" indent="-171450">
                        <a:buFont typeface="Arial" pitchFamily="34" charset="0"/>
                        <a:buChar char="•"/>
                      </a:pPr>
                      <a:endParaRPr 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5" hMerge="1">
                  <a:txBody>
                    <a:bodyPr/>
                    <a:lstStyle/>
                    <a:p>
                      <a:endParaRPr lang="en-US"/>
                    </a:p>
                  </a:txBody>
                  <a:tcPr/>
                </a:tc>
                <a:tc rowSpan="5">
                  <a:txBody>
                    <a:bodyPr/>
                    <a:lstStyle/>
                    <a:p>
                      <a:pPr marL="171450" indent="-171450">
                        <a:buFont typeface="Arial" pitchFamily="34" charset="0"/>
                        <a:buChar char="•"/>
                      </a:pPr>
                      <a:r>
                        <a:rPr lang="en-US" sz="1000" b="0" i="0" baseline="0" dirty="0" smtClean="0">
                          <a:solidFill>
                            <a:schemeClr val="tx1"/>
                          </a:solidFill>
                          <a:latin typeface="Arial Narrow" pitchFamily="34" charset="0"/>
                        </a:rPr>
                        <a:t>Biographies</a:t>
                      </a:r>
                    </a:p>
                    <a:p>
                      <a:pPr marL="171450" indent="-171450">
                        <a:buFont typeface="Arial" pitchFamily="34" charset="0"/>
                        <a:buChar char="•"/>
                      </a:pPr>
                      <a:r>
                        <a:rPr lang="en-US" sz="1000" b="0" i="0" baseline="0" dirty="0" smtClean="0">
                          <a:solidFill>
                            <a:schemeClr val="tx1"/>
                          </a:solidFill>
                          <a:latin typeface="Arial Narrow" pitchFamily="34" charset="0"/>
                        </a:rPr>
                        <a:t>Paragraphs</a:t>
                      </a:r>
                    </a:p>
                    <a:p>
                      <a:pPr marL="171450" indent="-171450">
                        <a:buFont typeface="Arial" pitchFamily="34" charset="0"/>
                        <a:buChar char="•"/>
                      </a:pPr>
                      <a:r>
                        <a:rPr lang="en-US" sz="1000" b="0" i="0" baseline="0" dirty="0" smtClean="0">
                          <a:solidFill>
                            <a:schemeClr val="tx1"/>
                          </a:solidFill>
                          <a:latin typeface="Arial Narrow" pitchFamily="34" charset="0"/>
                        </a:rPr>
                        <a:t>Letters</a:t>
                      </a:r>
                    </a:p>
                    <a:p>
                      <a:pPr marL="171450" indent="-171450">
                        <a:buFont typeface="Arial" pitchFamily="34" charset="0"/>
                        <a:buChar char="•"/>
                      </a:pPr>
                      <a:r>
                        <a:rPr lang="en-US" sz="1000" b="0" i="0" baseline="0" dirty="0" smtClean="0">
                          <a:solidFill>
                            <a:schemeClr val="tx1"/>
                          </a:solidFill>
                          <a:latin typeface="Arial Narrow" pitchFamily="34" charset="0"/>
                        </a:rPr>
                        <a:t>Sentences</a:t>
                      </a:r>
                    </a:p>
                    <a:p>
                      <a:pPr marL="171450" indent="-171450">
                        <a:buFont typeface="Arial" pitchFamily="34" charset="0"/>
                        <a:buChar char="•"/>
                      </a:pPr>
                      <a:endParaRPr 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5">
                  <a:txBody>
                    <a:bodyPr/>
                    <a:lstStyle/>
                    <a:p>
                      <a:pPr marL="171450" indent="-171450">
                        <a:buFont typeface="Arial" pitchFamily="34" charset="0"/>
                        <a:buChar char="•"/>
                      </a:pPr>
                      <a:r>
                        <a:rPr lang="en-US" sz="1000" dirty="0" smtClean="0">
                          <a:latin typeface="Arial Narrow" pitchFamily="34" charset="0"/>
                        </a:rPr>
                        <a:t>Original poems, scripts, or stories</a:t>
                      </a:r>
                    </a:p>
                    <a:p>
                      <a:pPr marL="171450" indent="-171450">
                        <a:buFont typeface="Arial" pitchFamily="34" charset="0"/>
                        <a:buChar char="•"/>
                      </a:pPr>
                      <a:r>
                        <a:rPr lang="en-US" sz="1000" dirty="0" smtClean="0">
                          <a:latin typeface="Arial Narrow" pitchFamily="34" charset="0"/>
                        </a:rPr>
                        <a:t>Editorials</a:t>
                      </a:r>
                    </a:p>
                    <a:p>
                      <a:pPr marL="171450" indent="-171450">
                        <a:buFont typeface="Arial" pitchFamily="34" charset="0"/>
                        <a:buChar char="•"/>
                      </a:pPr>
                      <a:r>
                        <a:rPr lang="en-US" sz="1000" dirty="0" smtClean="0">
                          <a:latin typeface="Arial Narrow" pitchFamily="34" charset="0"/>
                        </a:rPr>
                        <a:t>3-2-1</a:t>
                      </a:r>
                      <a:r>
                        <a:rPr lang="en-US" sz="1000" baseline="0" dirty="0" smtClean="0">
                          <a:latin typeface="Arial Narrow" pitchFamily="34" charset="0"/>
                        </a:rPr>
                        <a:t> Summary</a:t>
                      </a:r>
                    </a:p>
                    <a:p>
                      <a:pPr marL="171450" indent="-171450">
                        <a:buFont typeface="Arial" pitchFamily="34" charset="0"/>
                        <a:buChar char="•"/>
                      </a:pPr>
                      <a:r>
                        <a:rPr lang="en-US" sz="1000" baseline="0" dirty="0" smtClean="0">
                          <a:latin typeface="Arial Narrow" pitchFamily="34" charset="0"/>
                        </a:rPr>
                        <a:t>1-Minute Paper</a:t>
                      </a:r>
                      <a:endParaRPr lang="en-US" sz="1000" dirty="0" smtClean="0">
                        <a:latin typeface="Arial Narrow" pitchFamily="34" charset="0"/>
                      </a:endParaRPr>
                    </a:p>
                    <a:p>
                      <a:pPr marL="171450" indent="-171450">
                        <a:buFont typeface="Arial" pitchFamily="34" charset="0"/>
                        <a:buChar char="•"/>
                      </a:pPr>
                      <a:endParaRPr 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5">
                  <a:txBody>
                    <a:bodyPr/>
                    <a:lstStyle/>
                    <a:p>
                      <a:pPr marL="112713" marR="0" lvl="0" indent="-112713"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US" sz="1000" b="0" i="0" u="none" strike="noStrike" kern="1200" cap="none" spc="0" normalizeH="0" baseline="0" noProof="0" dirty="0" smtClean="0">
                          <a:ln>
                            <a:noFill/>
                          </a:ln>
                          <a:solidFill>
                            <a:prstClr val="black"/>
                          </a:solidFill>
                          <a:effectLst/>
                          <a:uLnTx/>
                          <a:uFillTx/>
                          <a:latin typeface="Arial Narrow" pitchFamily="34" charset="0"/>
                          <a:ea typeface="+mn-ea"/>
                          <a:cs typeface="+mn-cs"/>
                        </a:rPr>
                        <a:t>4-Point Scale</a:t>
                      </a:r>
                    </a:p>
                    <a:p>
                      <a:pPr marL="112713" marR="0" lvl="0" indent="-112713"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US" sz="1000" b="0" i="0" u="none" strike="noStrike" kern="1200" cap="none" spc="0" normalizeH="0" baseline="0" noProof="0" dirty="0" smtClean="0">
                          <a:ln>
                            <a:noFill/>
                          </a:ln>
                          <a:solidFill>
                            <a:prstClr val="black"/>
                          </a:solidFill>
                          <a:effectLst/>
                          <a:uLnTx/>
                          <a:uFillTx/>
                          <a:latin typeface="Arial Narrow" pitchFamily="34" charset="0"/>
                          <a:ea typeface="+mn-ea"/>
                          <a:cs typeface="+mn-cs"/>
                        </a:rPr>
                        <a:t>100-Point Scale</a:t>
                      </a:r>
                    </a:p>
                    <a:p>
                      <a:pPr marL="233363" marR="0" lvl="0" indent="-120650" algn="l" defTabSz="914400" rtl="0" eaLnBrk="1" fontAlgn="auto" latinLnBrk="0" hangingPunct="1">
                        <a:lnSpc>
                          <a:spcPct val="100000"/>
                        </a:lnSpc>
                        <a:spcBef>
                          <a:spcPts val="0"/>
                        </a:spcBef>
                        <a:spcAft>
                          <a:spcPts val="0"/>
                        </a:spcAft>
                        <a:buClrTx/>
                        <a:buSzTx/>
                        <a:buFont typeface="Wingdings" pitchFamily="2" charset="2"/>
                        <a:buChar char="Ø"/>
                        <a:tabLst/>
                        <a:defRPr/>
                      </a:pPr>
                      <a:r>
                        <a:rPr kumimoji="0" lang="en-US" sz="1000" b="0" i="1" u="none" strike="noStrike" kern="1200" cap="none" spc="0" normalizeH="0" baseline="0" noProof="0" dirty="0" smtClean="0">
                          <a:ln>
                            <a:noFill/>
                          </a:ln>
                          <a:solidFill>
                            <a:prstClr val="black"/>
                          </a:solidFill>
                          <a:effectLst/>
                          <a:uLnTx/>
                          <a:uFillTx/>
                          <a:latin typeface="Arial Narrow" pitchFamily="34" charset="0"/>
                          <a:ea typeface="+mn-ea"/>
                          <a:cs typeface="+mn-cs"/>
                        </a:rPr>
                        <a:t>Each question weighted the same</a:t>
                      </a:r>
                    </a:p>
                    <a:p>
                      <a:pPr marL="233363" marR="0" lvl="0" indent="-120650" algn="l" defTabSz="914400" rtl="0" eaLnBrk="1" fontAlgn="auto" latinLnBrk="0" hangingPunct="1">
                        <a:lnSpc>
                          <a:spcPct val="100000"/>
                        </a:lnSpc>
                        <a:spcBef>
                          <a:spcPts val="0"/>
                        </a:spcBef>
                        <a:spcAft>
                          <a:spcPts val="0"/>
                        </a:spcAft>
                        <a:buClrTx/>
                        <a:buSzTx/>
                        <a:buFont typeface="Wingdings" pitchFamily="2" charset="2"/>
                        <a:buChar char="Ø"/>
                        <a:tabLst/>
                        <a:defRPr/>
                      </a:pPr>
                      <a:r>
                        <a:rPr kumimoji="0" lang="en-US" sz="1000" b="0" i="1" u="none" strike="noStrike" kern="1200" cap="none" spc="0" normalizeH="0" baseline="0" noProof="0" dirty="0" smtClean="0">
                          <a:ln>
                            <a:noFill/>
                          </a:ln>
                          <a:solidFill>
                            <a:prstClr val="black"/>
                          </a:solidFill>
                          <a:effectLst/>
                          <a:uLnTx/>
                          <a:uFillTx/>
                          <a:latin typeface="Arial Narrow" pitchFamily="34" charset="0"/>
                          <a:ea typeface="+mn-ea"/>
                          <a:cs typeface="+mn-cs"/>
                        </a:rPr>
                        <a:t>Each question weighted according to difficulty level</a:t>
                      </a:r>
                    </a:p>
                    <a:p>
                      <a:pPr marL="112713" marR="0" lvl="0" indent="-112713"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US" sz="1000" b="0" i="0" u="none" strike="noStrike" kern="1200" cap="none" spc="0" normalizeH="0" baseline="0" noProof="0" dirty="0" smtClean="0">
                          <a:ln>
                            <a:noFill/>
                          </a:ln>
                          <a:solidFill>
                            <a:prstClr val="black"/>
                          </a:solidFill>
                          <a:effectLst/>
                          <a:uLnTx/>
                          <a:uFillTx/>
                          <a:latin typeface="Arial Narrow" pitchFamily="34" charset="0"/>
                          <a:ea typeface="+mn-ea"/>
                          <a:cs typeface="+mn-cs"/>
                        </a:rPr>
                        <a:t>Checked, but not Graded</a:t>
                      </a:r>
                    </a:p>
                    <a:p>
                      <a:pPr marL="112713" marR="0" lvl="0" indent="-112713"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US" sz="1000" b="0" i="0" u="none" strike="noStrike" kern="1200" cap="none" spc="0" normalizeH="0" baseline="0" noProof="0" dirty="0" smtClean="0">
                          <a:ln>
                            <a:noFill/>
                          </a:ln>
                          <a:solidFill>
                            <a:prstClr val="black"/>
                          </a:solidFill>
                          <a:effectLst/>
                          <a:uLnTx/>
                          <a:uFillTx/>
                          <a:latin typeface="Arial Narrow" pitchFamily="34" charset="0"/>
                          <a:ea typeface="+mn-ea"/>
                          <a:cs typeface="+mn-cs"/>
                        </a:rPr>
                        <a:t>Stars &amp; Steps Chart</a:t>
                      </a:r>
                    </a:p>
                    <a:p>
                      <a:endParaRPr 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52400">
                <a:tc vMerge="1">
                  <a:txBody>
                    <a:bodyPr/>
                    <a:lstStyle/>
                    <a:p>
                      <a:pPr marL="0" indent="0" algn="ctr">
                        <a:buFontTx/>
                        <a:buNone/>
                      </a:pPr>
                      <a:endParaRPr lang="en-US" sz="900" b="1" dirty="0" smtClean="0">
                        <a:solidFill>
                          <a:schemeClr val="tx1"/>
                        </a:solidFill>
                        <a:latin typeface="Arial Narrow"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gridSpan="3">
                  <a:txBody>
                    <a:bodyPr/>
                    <a:lstStyle/>
                    <a:p>
                      <a:pPr marL="0" indent="0" algn="ctr">
                        <a:buFontTx/>
                        <a:buNone/>
                      </a:pPr>
                      <a:r>
                        <a:rPr lang="en-US" sz="1000" b="1" dirty="0" smtClean="0">
                          <a:solidFill>
                            <a:schemeClr val="tx1"/>
                          </a:solidFill>
                          <a:latin typeface="Arial Narrow" pitchFamily="34" charset="0"/>
                        </a:rPr>
                        <a:t>Learning Styles Processes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hMerge="1">
                  <a:txBody>
                    <a:bodyPr/>
                    <a:lstStyle/>
                    <a:p>
                      <a:endParaRPr lang="en-US"/>
                    </a:p>
                  </a:txBody>
                  <a:tcPr/>
                </a:tc>
                <a:tc hMerge="1">
                  <a:txBody>
                    <a:bodyPr/>
                    <a:lstStyle/>
                    <a:p>
                      <a:endParaRPr lang="en-US"/>
                    </a:p>
                  </a:txBody>
                  <a:tcPr/>
                </a:tc>
                <a:tc gridSpan="2" vMerge="1">
                  <a:txBody>
                    <a:bodyPr/>
                    <a:lstStyle/>
                    <a:p>
                      <a:endParaRPr lang="en-US"/>
                    </a:p>
                  </a:txBody>
                  <a:tcPr/>
                </a:tc>
                <a:tc hMerge="1"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r>
              <a:tr h="1005840">
                <a:tc vMerge="1">
                  <a:txBody>
                    <a:bodyPr/>
                    <a:lstStyle/>
                    <a:p>
                      <a:pPr marL="171450" indent="-171450">
                        <a:buFont typeface="Arial Narrow" pitchFamily="34" charset="0"/>
                        <a:buChar char="_"/>
                      </a:pPr>
                      <a:endParaRPr lang="en-US" sz="900" b="0" i="0" baseline="0" dirty="0" smtClean="0">
                        <a:solidFill>
                          <a:schemeClr val="tx1"/>
                        </a:solidFill>
                        <a:latin typeface="Arial Narrow"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3">
                  <a:txBody>
                    <a:bodyPr/>
                    <a:lstStyle/>
                    <a:p>
                      <a:pPr marL="171450" indent="-171450">
                        <a:buFont typeface="Arial" pitchFamily="34" charset="0"/>
                        <a:buChar char="•"/>
                      </a:pPr>
                      <a:r>
                        <a:rPr lang="en-US" sz="1000" b="0" i="0" u="sng" baseline="0" dirty="0" smtClean="0">
                          <a:solidFill>
                            <a:schemeClr val="tx1"/>
                          </a:solidFill>
                          <a:latin typeface="Arial Narrow" pitchFamily="34" charset="0"/>
                        </a:rPr>
                        <a:t>Auditory/Verbal</a:t>
                      </a:r>
                      <a:r>
                        <a:rPr lang="en-US" sz="1000" b="0" i="0" u="none" baseline="0" dirty="0" smtClean="0">
                          <a:solidFill>
                            <a:schemeClr val="tx1"/>
                          </a:solidFill>
                          <a:latin typeface="Arial Narrow" pitchFamily="34" charset="0"/>
                        </a:rPr>
                        <a:t>: </a:t>
                      </a:r>
                      <a:r>
                        <a:rPr lang="en-US" sz="1000" b="0" i="0" baseline="0" dirty="0" smtClean="0">
                          <a:solidFill>
                            <a:schemeClr val="tx1"/>
                          </a:solidFill>
                          <a:latin typeface="Arial Narrow" pitchFamily="34" charset="0"/>
                        </a:rPr>
                        <a:t>Cooperative Learning structures, presentations, Podcasts</a:t>
                      </a:r>
                    </a:p>
                    <a:p>
                      <a:pPr marL="171450" indent="-171450">
                        <a:buFont typeface="Arial" pitchFamily="34" charset="0"/>
                        <a:buChar char="•"/>
                      </a:pPr>
                      <a:r>
                        <a:rPr lang="en-US" sz="1000" b="0" i="0" u="sng" baseline="0" dirty="0" smtClean="0">
                          <a:solidFill>
                            <a:schemeClr val="tx1"/>
                          </a:solidFill>
                          <a:latin typeface="Arial Narrow" pitchFamily="34" charset="0"/>
                        </a:rPr>
                        <a:t>Tactile/Kinesthetic</a:t>
                      </a:r>
                      <a:r>
                        <a:rPr lang="en-US" sz="1000" b="0" i="0" baseline="0" dirty="0" smtClean="0">
                          <a:solidFill>
                            <a:schemeClr val="tx1"/>
                          </a:solidFill>
                          <a:latin typeface="Arial Narrow" pitchFamily="34" charset="0"/>
                        </a:rPr>
                        <a:t>:  models, card sorts, demonstrations</a:t>
                      </a:r>
                    </a:p>
                    <a:p>
                      <a:pPr marL="171450" indent="-171450">
                        <a:buFont typeface="Arial" pitchFamily="34" charset="0"/>
                        <a:buChar char="•"/>
                      </a:pPr>
                      <a:r>
                        <a:rPr lang="en-US" sz="1000" b="0" i="0" u="sng" baseline="0" dirty="0" smtClean="0">
                          <a:solidFill>
                            <a:schemeClr val="tx1"/>
                          </a:solidFill>
                          <a:latin typeface="Arial Narrow" pitchFamily="34" charset="0"/>
                        </a:rPr>
                        <a:t>Visual</a:t>
                      </a:r>
                      <a:r>
                        <a:rPr lang="en-US" sz="1000" b="0" i="0" baseline="0" dirty="0" smtClean="0">
                          <a:solidFill>
                            <a:schemeClr val="tx1"/>
                          </a:solidFill>
                          <a:latin typeface="Arial Narrow" pitchFamily="34" charset="0"/>
                        </a:rPr>
                        <a:t>: graphic organizers, color-coding, Thinking Maps, models; uses of highlighters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a:p>
                  </a:txBody>
                  <a:tcPr/>
                </a:tc>
                <a:tc hMerge="1">
                  <a:txBody>
                    <a:bodyPr/>
                    <a:lstStyle/>
                    <a:p>
                      <a:endParaRPr lang="en-US"/>
                    </a:p>
                  </a:txBody>
                  <a:tcPr/>
                </a:tc>
                <a:tc gridSpan="2" vMerge="1">
                  <a:txBody>
                    <a:bodyPr/>
                    <a:lstStyle/>
                    <a:p>
                      <a:endParaRPr lang="en-US"/>
                    </a:p>
                  </a:txBody>
                  <a:tcPr/>
                </a:tc>
                <a:tc hMerge="1"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r>
              <a:tr h="121920">
                <a:tc vMerge="1">
                  <a:txBody>
                    <a:bodyPr/>
                    <a:lstStyle/>
                    <a:p>
                      <a:pPr marL="0" indent="0" algn="ctr">
                        <a:buFontTx/>
                        <a:buNone/>
                      </a:pPr>
                      <a:endParaRPr lang="en-US" sz="900" b="1" i="0" baseline="0" dirty="0" smtClean="0">
                        <a:solidFill>
                          <a:schemeClr val="tx1"/>
                        </a:solidFill>
                        <a:latin typeface="Arial Narrow"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gridSpan="3">
                  <a:txBody>
                    <a:bodyPr/>
                    <a:lstStyle/>
                    <a:p>
                      <a:pPr marL="0" indent="0" algn="ctr">
                        <a:buFontTx/>
                        <a:buNone/>
                      </a:pPr>
                      <a:r>
                        <a:rPr lang="en-US" sz="1000" b="1" i="0" baseline="0" dirty="0" smtClean="0">
                          <a:solidFill>
                            <a:schemeClr val="tx1"/>
                          </a:solidFill>
                          <a:latin typeface="Arial Narrow" pitchFamily="34" charset="0"/>
                        </a:rPr>
                        <a:t>ELL Processes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hMerge="1">
                  <a:txBody>
                    <a:bodyPr/>
                    <a:lstStyle/>
                    <a:p>
                      <a:endParaRPr lang="en-US"/>
                    </a:p>
                  </a:txBody>
                  <a:tcPr/>
                </a:tc>
                <a:tc hMerge="1">
                  <a:txBody>
                    <a:bodyPr/>
                    <a:lstStyle/>
                    <a:p>
                      <a:endParaRPr lang="en-US"/>
                    </a:p>
                  </a:txBody>
                  <a:tcPr/>
                </a:tc>
                <a:tc gridSpan="2" vMerge="1">
                  <a:txBody>
                    <a:bodyPr/>
                    <a:lstStyle/>
                    <a:p>
                      <a:endParaRPr 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vMerge="1">
                  <a:txBody>
                    <a:bodyPr/>
                    <a:lstStyle/>
                    <a:p>
                      <a:endParaRPr lang="en-US"/>
                    </a:p>
                  </a:txBody>
                  <a:tcPr/>
                </a:tc>
                <a:tc vMerge="1">
                  <a:txBody>
                    <a:bodyPr/>
                    <a:lstStyle/>
                    <a:p>
                      <a:endParaRPr 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en-US" sz="1000" dirty="0">
                        <a:solidFill>
                          <a:schemeClr val="tx1"/>
                        </a:solidFill>
                        <a:latin typeface="Arial Narrow"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21920">
                <a:tc vMerge="1">
                  <a:txBody>
                    <a:bodyPr/>
                    <a:lstStyle/>
                    <a:p>
                      <a:pPr marL="171450" indent="-171450">
                        <a:buFont typeface="Arial Narrow" pitchFamily="34" charset="0"/>
                        <a:buChar char="_"/>
                      </a:pPr>
                      <a:endParaRPr lang="en-US" sz="900" b="0" i="0" baseline="0" dirty="0" smtClean="0">
                        <a:solidFill>
                          <a:schemeClr val="tx1"/>
                        </a:solidFill>
                        <a:latin typeface="Arial Narrow"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pPr marL="171450" indent="-171450">
                        <a:buFont typeface="Arial" pitchFamily="34" charset="0"/>
                        <a:buChar char="•"/>
                      </a:pPr>
                      <a:r>
                        <a:rPr lang="en-US" sz="1000" b="0" i="0" baseline="0" dirty="0" smtClean="0">
                          <a:solidFill>
                            <a:schemeClr val="tx1"/>
                          </a:solidFill>
                          <a:latin typeface="Arial Narrow" pitchFamily="34" charset="0"/>
                        </a:rPr>
                        <a:t>Any of the strategies above</a:t>
                      </a:r>
                    </a:p>
                    <a:p>
                      <a:pPr marL="171450" indent="-171450">
                        <a:buFont typeface="Arial" pitchFamily="34" charset="0"/>
                        <a:buChar char="•"/>
                      </a:pPr>
                      <a:r>
                        <a:rPr lang="en-US" sz="1000" b="0" i="0" baseline="0" dirty="0" smtClean="0">
                          <a:solidFill>
                            <a:schemeClr val="tx1"/>
                          </a:solidFill>
                          <a:latin typeface="Arial Narrow" pitchFamily="34" charset="0"/>
                        </a:rPr>
                        <a:t>Dictionary/glossary use</a:t>
                      </a:r>
                    </a:p>
                    <a:p>
                      <a:pPr marL="171450" indent="-171450">
                        <a:buFont typeface="Arial" pitchFamily="34" charset="0"/>
                        <a:buChar char="•"/>
                      </a:pPr>
                      <a:r>
                        <a:rPr lang="en-US" sz="1000" b="0" i="0" baseline="0" dirty="0" smtClean="0">
                          <a:solidFill>
                            <a:schemeClr val="tx1"/>
                          </a:solidFill>
                          <a:latin typeface="Arial Narrow" pitchFamily="34" charset="0"/>
                        </a:rPr>
                        <a:t>Oral testing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a:p>
                  </a:txBody>
                  <a:tcPr/>
                </a:tc>
                <a:tc>
                  <a:txBody>
                    <a:bodyPr/>
                    <a:lstStyle/>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000" b="0" i="0" baseline="0" dirty="0" smtClean="0">
                          <a:solidFill>
                            <a:schemeClr val="tx1"/>
                          </a:solidFill>
                          <a:latin typeface="Arial Narrow" pitchFamily="34" charset="0"/>
                        </a:rPr>
                        <a:t>Translations</a:t>
                      </a:r>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000" b="0" i="0" baseline="0" dirty="0" smtClean="0">
                          <a:solidFill>
                            <a:schemeClr val="tx1"/>
                          </a:solidFill>
                          <a:latin typeface="Arial Narrow" pitchFamily="34" charset="0"/>
                        </a:rPr>
                        <a:t>Verbal &amp; nonverbal instructions</a:t>
                      </a:r>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000" b="0" i="0" baseline="0" dirty="0" smtClean="0">
                          <a:solidFill>
                            <a:schemeClr val="tx1"/>
                          </a:solidFill>
                          <a:latin typeface="Arial Narrow" pitchFamily="34" charset="0"/>
                        </a:rPr>
                        <a:t>Visual cues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vMerge="1">
                  <a:txBody>
                    <a:bodyPr/>
                    <a:lstStyle/>
                    <a:p>
                      <a:endParaRPr lang="en-US"/>
                    </a:p>
                  </a:txBody>
                  <a:tcPr/>
                </a:tc>
                <a:tc hMerge="1"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r>
            </a:tbl>
          </a:graphicData>
        </a:graphic>
      </p:graphicFrame>
    </p:spTree>
  </p:cSld>
  <p:clrMapOvr>
    <a:masterClrMapping/>
  </p:clrMapOvr>
  <p:transition>
    <p:fade thruBlk="1"/>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134938" y="144463"/>
          <a:ext cx="8897039" cy="6583680"/>
        </p:xfrm>
        <a:graphic>
          <a:graphicData uri="http://schemas.openxmlformats.org/drawingml/2006/table">
            <a:tbl>
              <a:tblPr firstRow="1" bandRow="1">
                <a:tableStyleId>{5C22544A-7EE6-4342-B048-85BDC9FD1C3A}</a:tableStyleId>
              </a:tblPr>
              <a:tblGrid>
                <a:gridCol w="8897039"/>
              </a:tblGrid>
              <a:tr h="152400">
                <a:tc>
                  <a:txBody>
                    <a:bodyPr/>
                    <a:lstStyle/>
                    <a:p>
                      <a:pPr algn="l"/>
                      <a:r>
                        <a:rPr lang="en-US" sz="1400" b="1" dirty="0" smtClean="0">
                          <a:solidFill>
                            <a:schemeClr val="tx1"/>
                          </a:solidFill>
                          <a:latin typeface="Arial Narrow" pitchFamily="34" charset="0"/>
                        </a:rPr>
                        <a:t>Step 4: To</a:t>
                      </a:r>
                      <a:r>
                        <a:rPr lang="en-US" sz="1400" b="1" baseline="0" dirty="0" smtClean="0">
                          <a:solidFill>
                            <a:schemeClr val="tx1"/>
                          </a:solidFill>
                          <a:latin typeface="Arial Narrow" pitchFamily="34" charset="0"/>
                        </a:rPr>
                        <a:t> maintain concept-based instruction, m</a:t>
                      </a:r>
                      <a:r>
                        <a:rPr lang="en-US" sz="1400" b="1" dirty="0" smtClean="0">
                          <a:solidFill>
                            <a:schemeClr val="tx1"/>
                          </a:solidFill>
                          <a:latin typeface="Arial Narrow" pitchFamily="34" charset="0"/>
                        </a:rPr>
                        <a:t>ake</a:t>
                      </a:r>
                      <a:r>
                        <a:rPr lang="en-US" sz="1400" b="1" baseline="0" dirty="0" smtClean="0">
                          <a:solidFill>
                            <a:schemeClr val="tx1"/>
                          </a:solidFill>
                          <a:latin typeface="Arial Narrow" pitchFamily="34" charset="0"/>
                        </a:rPr>
                        <a:t> and post  a separate Anchor Chart  for each of the major C</a:t>
                      </a:r>
                      <a:r>
                        <a:rPr lang="en-US" sz="1400" b="1" dirty="0" smtClean="0">
                          <a:solidFill>
                            <a:schemeClr val="tx1"/>
                          </a:solidFill>
                          <a:latin typeface="Arial Narrow" pitchFamily="34" charset="0"/>
                        </a:rPr>
                        <a:t>ONCEPTS</a:t>
                      </a:r>
                      <a:r>
                        <a:rPr lang="en-US" sz="1400" b="1" baseline="0" dirty="0" smtClean="0">
                          <a:solidFill>
                            <a:schemeClr val="tx1"/>
                          </a:solidFill>
                          <a:latin typeface="Arial Narrow" pitchFamily="34" charset="0"/>
                        </a:rPr>
                        <a:t> and post a chart listing the KEY UNDERSTANDINGS.</a:t>
                      </a:r>
                      <a:endParaRPr lang="en-US" sz="1400" b="1" dirty="0" smtClean="0">
                        <a:solidFill>
                          <a:schemeClr val="tx1"/>
                        </a:solidFill>
                        <a:latin typeface="Arial Narrow"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r>
              <a:tr h="551982">
                <a:tc>
                  <a:txBody>
                    <a:bodyPr/>
                    <a:lstStyle/>
                    <a:p>
                      <a:pPr marL="225425" indent="-225425">
                        <a:buFont typeface="Wingdings" pitchFamily="2" charset="2"/>
                        <a:buChar char="q"/>
                      </a:pPr>
                      <a:r>
                        <a:rPr lang="en-US" sz="1200" b="1" dirty="0" smtClean="0">
                          <a:latin typeface="Arial Narrow" pitchFamily="34" charset="0"/>
                        </a:rPr>
                        <a:t>Create</a:t>
                      </a:r>
                      <a:r>
                        <a:rPr lang="en-US" sz="1200" b="1" baseline="0" dirty="0" smtClean="0">
                          <a:latin typeface="Arial Narrow" pitchFamily="34" charset="0"/>
                        </a:rPr>
                        <a:t> a chart listing all the KEY UNDERSTANDINGS and post it in the room throughout the unit.</a:t>
                      </a:r>
                    </a:p>
                    <a:p>
                      <a:pPr marL="0" indent="0">
                        <a:buFont typeface="Wingdings" pitchFamily="2" charset="2"/>
                        <a:buNone/>
                      </a:pPr>
                      <a:endParaRPr lang="en-US" sz="1200" b="1" baseline="0" dirty="0" smtClean="0">
                        <a:latin typeface="Arial Narrow" pitchFamily="34" charset="0"/>
                      </a:endParaRPr>
                    </a:p>
                    <a:p>
                      <a:pPr marL="285750" indent="-285750">
                        <a:buFont typeface="Wingdings" pitchFamily="2" charset="2"/>
                        <a:buChar char="q"/>
                      </a:pPr>
                      <a:r>
                        <a:rPr lang="en-US" sz="1200" b="1" baseline="0" dirty="0" smtClean="0">
                          <a:latin typeface="Arial Narrow" pitchFamily="34" charset="0"/>
                        </a:rPr>
                        <a:t>Create an Anchor Chart for each of the CONCEPTS</a:t>
                      </a:r>
                      <a:r>
                        <a:rPr lang="en-US" sz="1200" i="1" baseline="0" dirty="0" smtClean="0">
                          <a:latin typeface="Arial Narrow" pitchFamily="34" charset="0"/>
                        </a:rPr>
                        <a:t>. These charts “anchor” student thinking during the unit and follow 5 criteria:</a:t>
                      </a:r>
                    </a:p>
                    <a:p>
                      <a:pPr marL="0" indent="0">
                        <a:buFont typeface="Wingdings" pitchFamily="2" charset="2"/>
                        <a:buNone/>
                      </a:pPr>
                      <a:r>
                        <a:rPr lang="en-US" sz="1200" i="1" baseline="0" dirty="0" smtClean="0">
                          <a:latin typeface="Arial Narrow" pitchFamily="34" charset="0"/>
                        </a:rPr>
                        <a:t>        1.) Focuses on a single concept.</a:t>
                      </a:r>
                    </a:p>
                    <a:p>
                      <a:pPr marL="285750" indent="0">
                        <a:buFontTx/>
                        <a:buNone/>
                      </a:pPr>
                      <a:r>
                        <a:rPr lang="en-US" sz="1200" i="1" baseline="0" dirty="0" smtClean="0">
                          <a:latin typeface="Arial Narrow" pitchFamily="34" charset="0"/>
                        </a:rPr>
                        <a:t>2.) Co-constructed WITH the students.</a:t>
                      </a:r>
                    </a:p>
                    <a:p>
                      <a:pPr marL="569913" indent="-284163">
                        <a:buFontTx/>
                        <a:buNone/>
                      </a:pPr>
                      <a:r>
                        <a:rPr lang="en-US" sz="1200" i="1" baseline="0" dirty="0" smtClean="0">
                          <a:latin typeface="Arial Narrow" pitchFamily="34" charset="0"/>
                        </a:rPr>
                        <a:t>3.) Presented in an organized format [Circle Map, concept map, T-chart, Venn Diagram, list, or any other graphic representation].</a:t>
                      </a:r>
                    </a:p>
                    <a:p>
                      <a:pPr marL="285750" indent="0">
                        <a:buFontTx/>
                        <a:buNone/>
                      </a:pPr>
                      <a:r>
                        <a:rPr lang="en-US" sz="1200" i="1" baseline="0" dirty="0" smtClean="0">
                          <a:latin typeface="Arial Narrow" pitchFamily="34" charset="0"/>
                        </a:rPr>
                        <a:t>4.) Reflects a developmentally appropriate format.</a:t>
                      </a:r>
                    </a:p>
                    <a:p>
                      <a:pPr marL="285750" indent="0">
                        <a:buFontTx/>
                        <a:buNone/>
                      </a:pPr>
                      <a:r>
                        <a:rPr lang="en-US" sz="1200" i="1" baseline="0" dirty="0" smtClean="0">
                          <a:latin typeface="Arial Narrow" pitchFamily="34" charset="0"/>
                        </a:rPr>
                        <a:t>5.) Allows for additional ideas, examples, and deeper understandings as the unit progresses.</a:t>
                      </a:r>
                    </a:p>
                    <a:p>
                      <a:pPr marL="285750" indent="0">
                        <a:buFontTx/>
                        <a:buNone/>
                      </a:pPr>
                      <a:endParaRPr lang="en-US" sz="1200" i="1" baseline="0" dirty="0" smtClean="0">
                        <a:latin typeface="Arial Narrow" pitchFamily="34" charset="0"/>
                      </a:endParaRPr>
                    </a:p>
                    <a:p>
                      <a:pPr marL="225425" indent="-225425">
                        <a:spcBef>
                          <a:spcPts val="0"/>
                        </a:spcBef>
                        <a:buFont typeface="Wingdings" pitchFamily="2" charset="2"/>
                        <a:buChar char="q"/>
                      </a:pPr>
                      <a:r>
                        <a:rPr lang="en-US" sz="1200" b="1" baseline="0" dirty="0" smtClean="0">
                          <a:latin typeface="Arial Narrow" pitchFamily="34" charset="0"/>
                        </a:rPr>
                        <a:t>Frequently throughout the unit, ask students these questions to continually link lesson activities and objectives with the CONCEPTS and KEY UNDERSTANDINGS</a:t>
                      </a:r>
                      <a:r>
                        <a:rPr lang="en-US" sz="1200" baseline="0" dirty="0" smtClean="0">
                          <a:latin typeface="Arial Narrow" pitchFamily="34" charset="0"/>
                        </a:rPr>
                        <a:t>:</a:t>
                      </a:r>
                    </a:p>
                    <a:p>
                      <a:pPr marL="401638" indent="-174625">
                        <a:buFont typeface="Wingdings" pitchFamily="2" charset="2"/>
                        <a:buChar char="§"/>
                      </a:pPr>
                      <a:r>
                        <a:rPr lang="en-US" sz="1200" i="1" baseline="0" dirty="0" smtClean="0">
                          <a:latin typeface="Arial Narrow" pitchFamily="34" charset="0"/>
                        </a:rPr>
                        <a:t>Which KEY UNDERSTANDING fits with the activity we are doing right now?</a:t>
                      </a:r>
                    </a:p>
                    <a:p>
                      <a:pPr marL="401638" indent="-174625">
                        <a:buFont typeface="Wingdings" pitchFamily="2" charset="2"/>
                        <a:buChar char="§"/>
                      </a:pPr>
                      <a:r>
                        <a:rPr lang="en-US" sz="1200" i="1" baseline="0" dirty="0" smtClean="0">
                          <a:solidFill>
                            <a:schemeClr val="tx1"/>
                          </a:solidFill>
                          <a:latin typeface="Arial Narrow" pitchFamily="34" charset="0"/>
                        </a:rPr>
                        <a:t>Which CONCEPT is a “big idea” for what we are learning today? </a:t>
                      </a:r>
                    </a:p>
                    <a:p>
                      <a:pPr marL="401638" indent="-174625">
                        <a:buFont typeface="Wingdings" pitchFamily="2" charset="2"/>
                        <a:buChar char="§"/>
                      </a:pPr>
                      <a:r>
                        <a:rPr lang="en-US" sz="1200" i="1" baseline="0" dirty="0" smtClean="0">
                          <a:solidFill>
                            <a:schemeClr val="tx1"/>
                          </a:solidFill>
                          <a:latin typeface="Arial Narrow" pitchFamily="34" charset="0"/>
                        </a:rPr>
                        <a:t>What can we add to our Anchor Charts from what we have learned today?</a:t>
                      </a:r>
                    </a:p>
                    <a:p>
                      <a:pPr marL="227013" indent="0">
                        <a:buFont typeface="Wingdings" pitchFamily="2" charset="2"/>
                        <a:buNone/>
                      </a:pPr>
                      <a:endParaRPr lang="en-US" sz="1200" i="1" baseline="0" dirty="0" smtClean="0">
                        <a:solidFill>
                          <a:schemeClr val="tx1"/>
                        </a:solidFill>
                        <a:latin typeface="Arial Narrow" pitchFamily="34" charset="0"/>
                      </a:endParaRPr>
                    </a:p>
                    <a:p>
                      <a:pPr marL="173038" indent="-171450">
                        <a:buFont typeface="Wingdings" pitchFamily="2" charset="2"/>
                        <a:buChar char="q"/>
                      </a:pPr>
                      <a:r>
                        <a:rPr lang="en-US" sz="1200" b="1" i="0" baseline="0" dirty="0" smtClean="0">
                          <a:solidFill>
                            <a:schemeClr val="tx1"/>
                          </a:solidFill>
                          <a:latin typeface="Arial Narrow" pitchFamily="34" charset="0"/>
                        </a:rPr>
                        <a:t> Example of Key Understanding Chart:                                             Examples of Anchor Charts: Ideas Added throughout the Unit</a:t>
                      </a:r>
                      <a:endParaRPr lang="en-US" sz="1200" i="1" baseline="0" dirty="0" smtClean="0">
                        <a:solidFill>
                          <a:schemeClr val="tx1"/>
                        </a:solidFill>
                        <a:latin typeface="Arial Narrow" pitchFamily="34" charset="0"/>
                      </a:endParaRPr>
                    </a:p>
                    <a:p>
                      <a:pPr marL="1588" indent="0">
                        <a:buFont typeface="Wingdings" pitchFamily="2" charset="2"/>
                        <a:buNone/>
                      </a:pPr>
                      <a:endParaRPr lang="en-US" sz="1200" i="1" baseline="0" dirty="0" smtClean="0">
                        <a:solidFill>
                          <a:schemeClr val="tx1"/>
                        </a:solidFill>
                        <a:latin typeface="Arial Narrow" pitchFamily="34" charset="0"/>
                      </a:endParaRPr>
                    </a:p>
                    <a:p>
                      <a:pPr marL="1588" indent="0">
                        <a:buFont typeface="Wingdings" pitchFamily="2" charset="2"/>
                        <a:buNone/>
                      </a:pPr>
                      <a:endParaRPr lang="en-US" sz="1200" i="1" baseline="0" dirty="0" smtClean="0">
                        <a:solidFill>
                          <a:schemeClr val="tx1"/>
                        </a:solidFill>
                        <a:latin typeface="Arial Narrow" pitchFamily="34" charset="0"/>
                      </a:endParaRPr>
                    </a:p>
                    <a:p>
                      <a:pPr marL="401638" indent="-174625">
                        <a:buFont typeface="Wingdings" pitchFamily="2" charset="2"/>
                        <a:buChar char="§"/>
                      </a:pPr>
                      <a:endParaRPr lang="en-US" sz="1200" i="1" baseline="0" dirty="0" smtClean="0">
                        <a:solidFill>
                          <a:schemeClr val="tx1"/>
                        </a:solidFill>
                        <a:latin typeface="Arial Narrow" pitchFamily="34" charset="0"/>
                      </a:endParaRPr>
                    </a:p>
                    <a:p>
                      <a:pPr marL="401638" indent="-174625">
                        <a:buFont typeface="Wingdings" pitchFamily="2" charset="2"/>
                        <a:buChar char="§"/>
                      </a:pPr>
                      <a:endParaRPr lang="en-US" sz="1200" i="1" baseline="0" dirty="0" smtClean="0">
                        <a:solidFill>
                          <a:schemeClr val="tx1"/>
                        </a:solidFill>
                        <a:latin typeface="Arial Narrow" pitchFamily="34" charset="0"/>
                      </a:endParaRPr>
                    </a:p>
                    <a:p>
                      <a:pPr marL="401638" indent="-174625">
                        <a:buFont typeface="Wingdings" pitchFamily="2" charset="2"/>
                        <a:buChar char="§"/>
                      </a:pPr>
                      <a:endParaRPr lang="en-US" sz="1200" i="1" baseline="0" dirty="0" smtClean="0">
                        <a:solidFill>
                          <a:schemeClr val="tx1"/>
                        </a:solidFill>
                        <a:latin typeface="Arial Narrow" pitchFamily="34" charset="0"/>
                      </a:endParaRPr>
                    </a:p>
                    <a:p>
                      <a:pPr marL="401638" indent="-174625">
                        <a:buFont typeface="Wingdings" pitchFamily="2" charset="2"/>
                        <a:buChar char="§"/>
                      </a:pPr>
                      <a:endParaRPr lang="en-US" sz="1200" i="1" baseline="0" dirty="0" smtClean="0">
                        <a:solidFill>
                          <a:schemeClr val="tx1"/>
                        </a:solidFill>
                        <a:latin typeface="Arial Narrow" pitchFamily="34" charset="0"/>
                      </a:endParaRPr>
                    </a:p>
                    <a:p>
                      <a:pPr marL="401638" indent="-174625">
                        <a:buFont typeface="Wingdings" pitchFamily="2" charset="2"/>
                        <a:buChar char="§"/>
                      </a:pPr>
                      <a:endParaRPr lang="en-US" sz="1200" i="1" baseline="0" dirty="0" smtClean="0">
                        <a:solidFill>
                          <a:schemeClr val="tx1"/>
                        </a:solidFill>
                        <a:latin typeface="Arial Narrow" pitchFamily="34" charset="0"/>
                      </a:endParaRPr>
                    </a:p>
                    <a:p>
                      <a:pPr marL="401638" indent="-174625">
                        <a:buFont typeface="Wingdings" pitchFamily="2" charset="2"/>
                        <a:buChar char="§"/>
                      </a:pPr>
                      <a:endParaRPr lang="en-US" sz="1200" i="1" baseline="0" dirty="0" smtClean="0">
                        <a:solidFill>
                          <a:schemeClr val="tx1"/>
                        </a:solidFill>
                        <a:latin typeface="Arial Narrow" pitchFamily="34" charset="0"/>
                      </a:endParaRPr>
                    </a:p>
                    <a:p>
                      <a:pPr marL="401638" indent="-174625">
                        <a:buFont typeface="Wingdings" pitchFamily="2" charset="2"/>
                        <a:buChar char="§"/>
                      </a:pPr>
                      <a:endParaRPr lang="en-US" sz="1200" i="1" baseline="0" dirty="0" smtClean="0">
                        <a:solidFill>
                          <a:schemeClr val="tx1"/>
                        </a:solidFill>
                        <a:latin typeface="Arial Narrow" pitchFamily="34" charset="0"/>
                      </a:endParaRPr>
                    </a:p>
                    <a:p>
                      <a:pPr marL="401638" indent="-174625">
                        <a:buFont typeface="Wingdings" pitchFamily="2" charset="2"/>
                        <a:buChar char="§"/>
                      </a:pPr>
                      <a:endParaRPr lang="en-US" sz="1200" i="1" baseline="0" dirty="0" smtClean="0">
                        <a:solidFill>
                          <a:schemeClr val="tx1"/>
                        </a:solidFill>
                        <a:latin typeface="Arial Narrow" pitchFamily="34" charset="0"/>
                      </a:endParaRPr>
                    </a:p>
                    <a:p>
                      <a:pPr marL="401638" indent="-174625">
                        <a:buFont typeface="Wingdings" pitchFamily="2" charset="2"/>
                        <a:buChar char="§"/>
                      </a:pPr>
                      <a:endParaRPr lang="en-US" sz="1200" i="1" baseline="0" dirty="0" smtClean="0">
                        <a:solidFill>
                          <a:schemeClr val="tx1"/>
                        </a:solidFill>
                        <a:latin typeface="Arial Narrow" pitchFamily="34" charset="0"/>
                      </a:endParaRPr>
                    </a:p>
                    <a:p>
                      <a:pPr marL="401638" indent="-174625">
                        <a:buFont typeface="Wingdings" pitchFamily="2" charset="2"/>
                        <a:buChar char="§"/>
                      </a:pPr>
                      <a:endParaRPr lang="en-US" sz="1200" i="1" baseline="0" dirty="0" smtClean="0">
                        <a:solidFill>
                          <a:schemeClr val="tx1"/>
                        </a:solidFill>
                        <a:latin typeface="Arial Narrow" pitchFamily="34" charset="0"/>
                      </a:endParaRPr>
                    </a:p>
                    <a:p>
                      <a:pPr marL="401638" indent="-174625">
                        <a:buFont typeface="Wingdings" pitchFamily="2" charset="2"/>
                        <a:buChar char="§"/>
                      </a:pPr>
                      <a:endParaRPr lang="en-US" sz="1200" i="1" baseline="0" dirty="0" smtClean="0">
                        <a:solidFill>
                          <a:schemeClr val="tx1"/>
                        </a:solidFill>
                        <a:latin typeface="Arial Narrow" pitchFamily="34" charset="0"/>
                      </a:endParaRPr>
                    </a:p>
                    <a:p>
                      <a:pPr marL="401638" indent="-174625">
                        <a:buFont typeface="Wingdings" pitchFamily="2" charset="2"/>
                        <a:buChar char="§"/>
                      </a:pPr>
                      <a:endParaRPr lang="en-US" sz="1200" i="1" baseline="0" dirty="0" smtClean="0">
                        <a:solidFill>
                          <a:schemeClr val="tx1"/>
                        </a:solidFill>
                        <a:latin typeface="Arial Narrow" pitchFamily="34" charset="0"/>
                      </a:endParaRPr>
                    </a:p>
                    <a:p>
                      <a:pPr marL="227013" indent="0">
                        <a:buFont typeface="Wingdings" pitchFamily="2" charset="2"/>
                        <a:buNone/>
                      </a:pPr>
                      <a:endParaRPr lang="en-US" sz="1200" i="1" baseline="0" dirty="0" smtClean="0">
                        <a:solidFill>
                          <a:schemeClr val="tx1"/>
                        </a:solidFill>
                        <a:latin typeface="Arial Narrow" pitchFamily="34" charset="0"/>
                      </a:endParaRPr>
                    </a:p>
                    <a:p>
                      <a:pPr marL="227013" indent="0">
                        <a:buFont typeface="Wingdings" pitchFamily="2" charset="2"/>
                        <a:buNone/>
                      </a:pPr>
                      <a:endParaRPr lang="en-US" sz="2000" i="1" baseline="0" dirty="0" smtClean="0">
                        <a:solidFill>
                          <a:schemeClr val="tx1"/>
                        </a:solidFill>
                        <a:latin typeface="Arial Narrow"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Tree>
  </p:cSld>
  <p:clrMapOvr>
    <a:masterClrMapping/>
  </p:clrMapOvr>
  <p:transition spd="slow"/>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152400" y="174625"/>
          <a:ext cx="8823404" cy="6366825"/>
        </p:xfrm>
        <a:graphic>
          <a:graphicData uri="http://schemas.openxmlformats.org/drawingml/2006/table">
            <a:tbl>
              <a:tblPr firstRow="1" bandRow="1">
                <a:tableStyleId>{5C22544A-7EE6-4342-B048-85BDC9FD1C3A}</a:tableStyleId>
              </a:tblPr>
              <a:tblGrid>
                <a:gridCol w="1110975"/>
                <a:gridCol w="1650637"/>
                <a:gridCol w="750289"/>
                <a:gridCol w="825318"/>
                <a:gridCol w="1965212"/>
                <a:gridCol w="1561149"/>
                <a:gridCol w="959824"/>
              </a:tblGrid>
              <a:tr h="248936">
                <a:tc gridSpan="7">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dirty="0" smtClean="0">
                          <a:solidFill>
                            <a:schemeClr val="tx1"/>
                          </a:solidFill>
                          <a:latin typeface="Arial Narrow" pitchFamily="34" charset="0"/>
                        </a:rPr>
                        <a:t>Step 5:</a:t>
                      </a:r>
                      <a:r>
                        <a:rPr lang="en-US" sz="1400" b="1" baseline="0" dirty="0" smtClean="0">
                          <a:solidFill>
                            <a:schemeClr val="tx1"/>
                          </a:solidFill>
                          <a:latin typeface="Arial Narrow" pitchFamily="34" charset="0"/>
                        </a:rPr>
                        <a:t>  </a:t>
                      </a:r>
                      <a:r>
                        <a:rPr lang="en-US" sz="1400" b="1" dirty="0" smtClean="0">
                          <a:solidFill>
                            <a:schemeClr val="tx1"/>
                          </a:solidFill>
                          <a:latin typeface="Arial Narrow" pitchFamily="34" charset="0"/>
                        </a:rPr>
                        <a:t>Plan</a:t>
                      </a:r>
                      <a:r>
                        <a:rPr lang="en-US" sz="1400" b="1" baseline="0" dirty="0" smtClean="0">
                          <a:solidFill>
                            <a:schemeClr val="tx1"/>
                          </a:solidFill>
                          <a:latin typeface="Arial Narrow" pitchFamily="34" charset="0"/>
                        </a:rPr>
                        <a:t> strategies for each step of Marzano’s 6-Step Process for the Key Academic Vocabulary Terms on the IFD.</a:t>
                      </a:r>
                      <a:endParaRPr lang="en-US" sz="1200" b="0" dirty="0" smtClean="0">
                        <a:solidFill>
                          <a:schemeClr val="tx1"/>
                        </a:solidFill>
                        <a:latin typeface="Arial Narrow"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hMerge="1">
                  <a:txBody>
                    <a:bodyPr/>
                    <a:lstStyle/>
                    <a:p>
                      <a:pPr algn="ctr"/>
                      <a:endParaRPr lang="en-US" sz="1000" b="1" i="0" dirty="0">
                        <a:solidFill>
                          <a:schemeClr val="tx1"/>
                        </a:solidFill>
                        <a:latin typeface="Arial Narrow"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ctr"/>
                      <a:endParaRPr lang="en-US" sz="1000" b="1" i="0" dirty="0">
                        <a:solidFill>
                          <a:schemeClr val="tx1"/>
                        </a:solidFill>
                        <a:latin typeface="Arial Narrow"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ctr"/>
                      <a:endParaRPr lang="en-US" sz="1000" b="1" i="0" dirty="0">
                        <a:solidFill>
                          <a:schemeClr val="tx1"/>
                        </a:solidFill>
                        <a:latin typeface="Arial Narrow"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ctr"/>
                      <a:endParaRPr lang="en-US" sz="1000" b="1" i="0" dirty="0">
                        <a:solidFill>
                          <a:schemeClr val="tx1"/>
                        </a:solidFill>
                        <a:latin typeface="Arial Narrow"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ctr"/>
                      <a:endParaRPr lang="en-US" sz="1000" b="1" i="0" dirty="0">
                        <a:solidFill>
                          <a:schemeClr val="tx1"/>
                        </a:solidFill>
                        <a:latin typeface="Arial Narrow"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ctr"/>
                      <a:endParaRPr lang="en-US" sz="1000" b="1" i="0" dirty="0">
                        <a:solidFill>
                          <a:schemeClr val="tx1"/>
                        </a:solidFill>
                        <a:latin typeface="Arial Narrow"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448086">
                <a:tc>
                  <a:txBody>
                    <a:bodyPr/>
                    <a:lstStyle/>
                    <a:p>
                      <a:pPr algn="ctr"/>
                      <a:r>
                        <a:rPr lang="en-US" sz="1000" b="1" i="0" dirty="0" smtClean="0">
                          <a:solidFill>
                            <a:schemeClr val="tx1"/>
                          </a:solidFill>
                          <a:latin typeface="Arial Narrow" pitchFamily="34" charset="0"/>
                        </a:rPr>
                        <a:t>Vocabulary Term</a:t>
                      </a:r>
                      <a:endParaRPr lang="en-US" sz="1000" b="1" i="0" dirty="0">
                        <a:solidFill>
                          <a:schemeClr val="tx1"/>
                        </a:solidFill>
                        <a:latin typeface="Arial Narrow"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000" b="1" i="0" dirty="0" smtClean="0">
                          <a:solidFill>
                            <a:schemeClr val="tx1"/>
                          </a:solidFill>
                          <a:latin typeface="Arial Narrow" pitchFamily="34" charset="0"/>
                        </a:rPr>
                        <a:t>Step 1:</a:t>
                      </a:r>
                    </a:p>
                    <a:p>
                      <a:pPr algn="ctr"/>
                      <a:r>
                        <a:rPr lang="en-US" sz="1000" b="1" i="0" dirty="0" smtClean="0">
                          <a:solidFill>
                            <a:schemeClr val="tx1"/>
                          </a:solidFill>
                          <a:latin typeface="Arial Narrow" pitchFamily="34" charset="0"/>
                        </a:rPr>
                        <a:t>Teacher Describes Term</a:t>
                      </a:r>
                      <a:endParaRPr lang="en-US" sz="1000" b="1" i="0" dirty="0">
                        <a:solidFill>
                          <a:schemeClr val="tx1"/>
                        </a:solidFill>
                        <a:latin typeface="Arial Narrow"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000" b="1" i="0" dirty="0" smtClean="0">
                          <a:solidFill>
                            <a:schemeClr val="tx1"/>
                          </a:solidFill>
                          <a:latin typeface="Arial Narrow" pitchFamily="34" charset="0"/>
                        </a:rPr>
                        <a:t>Step 2:</a:t>
                      </a:r>
                    </a:p>
                    <a:p>
                      <a:pPr algn="ctr"/>
                      <a:r>
                        <a:rPr lang="en-US" sz="1000" b="1" i="0" dirty="0" smtClean="0">
                          <a:solidFill>
                            <a:schemeClr val="tx1"/>
                          </a:solidFill>
                          <a:latin typeface="Arial Narrow" pitchFamily="34" charset="0"/>
                        </a:rPr>
                        <a:t>Students Restate</a:t>
                      </a:r>
                      <a:endParaRPr lang="en-US" sz="1000" b="1" i="0" dirty="0">
                        <a:solidFill>
                          <a:schemeClr val="tx1"/>
                        </a:solidFill>
                        <a:latin typeface="Arial Narrow"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000" b="1" i="0" dirty="0" smtClean="0">
                          <a:solidFill>
                            <a:schemeClr val="tx1"/>
                          </a:solidFill>
                          <a:latin typeface="Arial Narrow" pitchFamily="34" charset="0"/>
                        </a:rPr>
                        <a:t>Step 3: </a:t>
                      </a:r>
                    </a:p>
                    <a:p>
                      <a:pPr algn="ctr"/>
                      <a:r>
                        <a:rPr lang="en-US" sz="1000" b="1" i="0" dirty="0" smtClean="0">
                          <a:solidFill>
                            <a:schemeClr val="tx1"/>
                          </a:solidFill>
                          <a:latin typeface="Arial Narrow" pitchFamily="34" charset="0"/>
                        </a:rPr>
                        <a:t>Students Illustrate</a:t>
                      </a:r>
                      <a:endParaRPr lang="en-US" sz="1000" b="1" i="0" dirty="0">
                        <a:solidFill>
                          <a:schemeClr val="tx1"/>
                        </a:solidFill>
                        <a:latin typeface="Arial Narrow"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000" b="1" i="0" dirty="0" smtClean="0">
                          <a:solidFill>
                            <a:schemeClr val="tx1"/>
                          </a:solidFill>
                          <a:latin typeface="Arial Narrow" pitchFamily="34" charset="0"/>
                        </a:rPr>
                        <a:t>Step 4:</a:t>
                      </a:r>
                    </a:p>
                    <a:p>
                      <a:pPr algn="ctr"/>
                      <a:r>
                        <a:rPr lang="en-US" sz="1000" b="1" i="0" dirty="0" smtClean="0">
                          <a:solidFill>
                            <a:schemeClr val="tx1"/>
                          </a:solidFill>
                          <a:latin typeface="Arial Narrow" pitchFamily="34" charset="0"/>
                        </a:rPr>
                        <a:t>Students Engage</a:t>
                      </a:r>
                      <a:r>
                        <a:rPr lang="en-US" sz="1000" b="1" i="0" baseline="0" dirty="0" smtClean="0">
                          <a:solidFill>
                            <a:schemeClr val="tx1"/>
                          </a:solidFill>
                          <a:latin typeface="Arial Narrow" pitchFamily="34" charset="0"/>
                        </a:rPr>
                        <a:t> in Activities with the Terms</a:t>
                      </a:r>
                      <a:endParaRPr lang="en-US" sz="1000" b="1" i="0" dirty="0">
                        <a:solidFill>
                          <a:schemeClr val="tx1"/>
                        </a:solidFill>
                        <a:latin typeface="Arial Narrow"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000" b="1" i="0" dirty="0" smtClean="0">
                          <a:solidFill>
                            <a:schemeClr val="tx1"/>
                          </a:solidFill>
                          <a:latin typeface="Arial Narrow" pitchFamily="34" charset="0"/>
                        </a:rPr>
                        <a:t>Step 5:</a:t>
                      </a:r>
                    </a:p>
                    <a:p>
                      <a:pPr algn="ctr"/>
                      <a:r>
                        <a:rPr lang="en-US" sz="1000" b="1" i="0" dirty="0" smtClean="0">
                          <a:solidFill>
                            <a:schemeClr val="tx1"/>
                          </a:solidFill>
                          <a:latin typeface="Arial Narrow" pitchFamily="34" charset="0"/>
                        </a:rPr>
                        <a:t>Students Talk about the Terms</a:t>
                      </a:r>
                      <a:endParaRPr lang="en-US" sz="1000" b="1" i="0" dirty="0">
                        <a:solidFill>
                          <a:schemeClr val="tx1"/>
                        </a:solidFill>
                        <a:latin typeface="Arial Narrow"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000" b="1" i="0" dirty="0" smtClean="0">
                          <a:solidFill>
                            <a:schemeClr val="tx1"/>
                          </a:solidFill>
                          <a:latin typeface="Arial Narrow" pitchFamily="34" charset="0"/>
                        </a:rPr>
                        <a:t>Step</a:t>
                      </a:r>
                      <a:r>
                        <a:rPr lang="en-US" sz="1000" b="1" i="0" baseline="0" dirty="0" smtClean="0">
                          <a:solidFill>
                            <a:schemeClr val="tx1"/>
                          </a:solidFill>
                          <a:latin typeface="Arial Narrow" pitchFamily="34" charset="0"/>
                        </a:rPr>
                        <a:t> 6:</a:t>
                      </a:r>
                    </a:p>
                    <a:p>
                      <a:pPr algn="ctr"/>
                      <a:r>
                        <a:rPr lang="en-US" sz="1000" b="1" i="0" baseline="0" dirty="0" smtClean="0">
                          <a:solidFill>
                            <a:schemeClr val="tx1"/>
                          </a:solidFill>
                          <a:latin typeface="Arial Narrow" pitchFamily="34" charset="0"/>
                        </a:rPr>
                        <a:t>Students Play Games</a:t>
                      </a:r>
                      <a:endParaRPr lang="en-US" sz="1000" b="1" i="0" dirty="0">
                        <a:solidFill>
                          <a:schemeClr val="tx1"/>
                        </a:solidFill>
                        <a:latin typeface="Arial Narrow"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99149">
                <a:tc gridSpan="7">
                  <a:txBody>
                    <a:bodyPr/>
                    <a:lstStyle/>
                    <a:p>
                      <a:pPr algn="ctr"/>
                      <a:r>
                        <a:rPr lang="en-US" sz="1000" b="1" i="0" dirty="0" smtClean="0">
                          <a:solidFill>
                            <a:schemeClr val="bg1"/>
                          </a:solidFill>
                          <a:latin typeface="Arial Narrow" pitchFamily="34" charset="0"/>
                        </a:rPr>
                        <a:t>Use the Vocabulary Strategy</a:t>
                      </a:r>
                      <a:r>
                        <a:rPr lang="en-US" sz="1000" b="1" i="0" baseline="0" dirty="0" smtClean="0">
                          <a:solidFill>
                            <a:schemeClr val="bg1"/>
                          </a:solidFill>
                          <a:latin typeface="Arial Narrow" pitchFamily="34" charset="0"/>
                        </a:rPr>
                        <a:t> Checklist on the following page to select strategies for each of the 6-Step process.</a:t>
                      </a:r>
                      <a:endParaRPr lang="en-US" sz="1000" b="1" i="0" dirty="0">
                        <a:solidFill>
                          <a:schemeClr val="bg1"/>
                        </a:solidFill>
                        <a:latin typeface="Arial Narrow"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hMerge="1">
                  <a:txBody>
                    <a:bodyPr/>
                    <a:lstStyle/>
                    <a:p>
                      <a:pPr algn="ctr"/>
                      <a:endParaRPr lang="en-US" sz="1000" b="1" i="0" dirty="0">
                        <a:solidFill>
                          <a:schemeClr val="tx1"/>
                        </a:solidFill>
                        <a:latin typeface="Arial Narrow"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ctr"/>
                      <a:endParaRPr lang="en-US" sz="1000" b="1" i="0" dirty="0">
                        <a:solidFill>
                          <a:schemeClr val="tx1"/>
                        </a:solidFill>
                        <a:latin typeface="Arial Narrow"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ctr"/>
                      <a:endParaRPr lang="en-US" sz="1000" b="1" i="0" dirty="0">
                        <a:solidFill>
                          <a:schemeClr val="tx1"/>
                        </a:solidFill>
                        <a:latin typeface="Arial Narrow"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ctr"/>
                      <a:endParaRPr lang="en-US" sz="1000" b="1" i="0" dirty="0">
                        <a:solidFill>
                          <a:schemeClr val="tx1"/>
                        </a:solidFill>
                        <a:latin typeface="Arial Narrow"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ctr"/>
                      <a:endParaRPr lang="en-US" sz="1000" b="1" i="0" dirty="0">
                        <a:solidFill>
                          <a:schemeClr val="tx1"/>
                        </a:solidFill>
                        <a:latin typeface="Arial Narrow"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ctr"/>
                      <a:endParaRPr lang="en-US" sz="1000" b="1" i="0" dirty="0">
                        <a:solidFill>
                          <a:schemeClr val="tx1"/>
                        </a:solidFill>
                        <a:latin typeface="Arial Narrow"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319363">
                <a:tc>
                  <a:txBody>
                    <a:bodyPr/>
                    <a:lstStyle/>
                    <a:p>
                      <a:pPr algn="ctr"/>
                      <a:endParaRPr lang="en-US" sz="1000" b="0" i="0" dirty="0" smtClean="0">
                        <a:solidFill>
                          <a:srgbClr val="FF0000"/>
                        </a:solidFill>
                        <a:latin typeface="Arial Narrow" pitchFamily="34" charset="0"/>
                      </a:endParaRPr>
                    </a:p>
                    <a:p>
                      <a:pPr algn="ctr"/>
                      <a:endParaRPr lang="en-US" sz="1000" b="0" i="0" dirty="0" smtClean="0">
                        <a:solidFill>
                          <a:srgbClr val="FF0000"/>
                        </a:solidFill>
                        <a:latin typeface="Arial Narrow" pitchFamily="34" charset="0"/>
                      </a:endParaRPr>
                    </a:p>
                    <a:p>
                      <a:pPr algn="ctr"/>
                      <a:endParaRPr lang="en-US" sz="1000" b="0" i="0" dirty="0" smtClean="0">
                        <a:solidFill>
                          <a:srgbClr val="FF0000"/>
                        </a:solidFill>
                        <a:latin typeface="Arial Narrow" pitchFamily="34" charset="0"/>
                      </a:endParaRPr>
                    </a:p>
                    <a:p>
                      <a:pPr algn="ctr"/>
                      <a:endParaRPr lang="en-US" sz="1000" b="0" i="0" dirty="0" smtClean="0">
                        <a:solidFill>
                          <a:srgbClr val="FF0000"/>
                        </a:solidFill>
                        <a:latin typeface="Arial Narrow" pitchFamily="34" charset="0"/>
                      </a:endParaRPr>
                    </a:p>
                    <a:p>
                      <a:pPr algn="ctr"/>
                      <a:endParaRPr lang="en-US" sz="1000" b="0" i="0" dirty="0" smtClean="0">
                        <a:solidFill>
                          <a:srgbClr val="FF0000"/>
                        </a:solidFill>
                        <a:latin typeface="Arial Narrow" pitchFamily="34" charset="0"/>
                      </a:endParaRPr>
                    </a:p>
                    <a:p>
                      <a:pPr algn="ctr"/>
                      <a:endParaRPr lang="en-US" sz="1000" b="0" i="0" dirty="0" smtClean="0">
                        <a:solidFill>
                          <a:srgbClr val="FF0000"/>
                        </a:solidFill>
                        <a:latin typeface="Arial Narrow" pitchFamily="34" charset="0"/>
                      </a:endParaRPr>
                    </a:p>
                    <a:p>
                      <a:pPr algn="ctr"/>
                      <a:endParaRPr lang="en-US" sz="1000" b="0" i="0" dirty="0" smtClean="0">
                        <a:solidFill>
                          <a:srgbClr val="FF0000"/>
                        </a:solidFill>
                        <a:latin typeface="Arial Narrow" pitchFamily="34" charset="0"/>
                      </a:endParaRPr>
                    </a:p>
                    <a:p>
                      <a:pPr algn="ctr"/>
                      <a:endParaRPr lang="en-US" sz="1000" b="0" i="0" dirty="0" smtClean="0">
                        <a:solidFill>
                          <a:srgbClr val="FF0000"/>
                        </a:solidFill>
                        <a:latin typeface="Arial Narrow" pitchFamily="34" charset="0"/>
                      </a:endParaRPr>
                    </a:p>
                    <a:p>
                      <a:pPr algn="ctr"/>
                      <a:endParaRPr lang="en-US" sz="1000" b="0" i="0" dirty="0" smtClean="0">
                        <a:solidFill>
                          <a:srgbClr val="FF0000"/>
                        </a:solidFill>
                        <a:latin typeface="Arial Narrow" pitchFamily="34" charset="0"/>
                      </a:endParaRPr>
                    </a:p>
                    <a:p>
                      <a:pPr algn="ctr"/>
                      <a:endParaRPr lang="en-US" sz="1000" b="0" i="0" dirty="0" smtClean="0">
                        <a:solidFill>
                          <a:srgbClr val="FF0000"/>
                        </a:solidFill>
                        <a:latin typeface="Arial Narrow" pitchFamily="34" charset="0"/>
                      </a:endParaRPr>
                    </a:p>
                    <a:p>
                      <a:pPr algn="ctr"/>
                      <a:endParaRPr lang="en-US" sz="1000" b="0" i="0" dirty="0" smtClean="0">
                        <a:solidFill>
                          <a:srgbClr val="FF0000"/>
                        </a:solidFill>
                        <a:latin typeface="Arial Narrow"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sz="1000" b="0" i="0" baseline="0" dirty="0" smtClean="0">
                        <a:solidFill>
                          <a:srgbClr val="FF0000"/>
                        </a:solidFill>
                        <a:latin typeface="Arial Narrow"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sz="1200" b="1" i="0" dirty="0">
                        <a:solidFill>
                          <a:srgbClr val="FF0000"/>
                        </a:solidFill>
                        <a:latin typeface="Arial Narrow"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sz="1000" b="0" i="0" dirty="0" smtClean="0">
                        <a:solidFill>
                          <a:srgbClr val="FF0000"/>
                        </a:solidFill>
                        <a:latin typeface="Arial Narrow"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indent="0" algn="l">
                        <a:buFont typeface="Arial" pitchFamily="34" charset="0"/>
                        <a:buNone/>
                      </a:pPr>
                      <a:endParaRPr lang="en-US" sz="1000" b="0" i="0" dirty="0">
                        <a:solidFill>
                          <a:srgbClr val="FF0000"/>
                        </a:solidFill>
                        <a:latin typeface="Arial Narrow"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sz="1000" b="0" i="0" baseline="0" dirty="0" smtClean="0">
                        <a:solidFill>
                          <a:srgbClr val="FF0000"/>
                        </a:solidFill>
                        <a:latin typeface="Arial Narrow"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sz="1000" b="0" i="0" dirty="0">
                        <a:solidFill>
                          <a:srgbClr val="FF0000"/>
                        </a:solidFill>
                        <a:latin typeface="Arial Narrow"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468725">
                <a:tc>
                  <a:txBody>
                    <a:bodyPr/>
                    <a:lstStyle/>
                    <a:p>
                      <a:pPr algn="ctr"/>
                      <a:endParaRPr lang="en-US" sz="1400" b="1" i="0" dirty="0" smtClean="0">
                        <a:solidFill>
                          <a:srgbClr val="FF0000"/>
                        </a:solidFill>
                        <a:latin typeface="Arial Narrow" pitchFamily="34" charset="0"/>
                      </a:endParaRPr>
                    </a:p>
                    <a:p>
                      <a:pPr algn="ctr"/>
                      <a:endParaRPr lang="en-US" sz="1400" b="1" i="0" dirty="0" smtClean="0">
                        <a:solidFill>
                          <a:srgbClr val="FF0000"/>
                        </a:solidFill>
                        <a:latin typeface="Arial Narrow" pitchFamily="34" charset="0"/>
                      </a:endParaRPr>
                    </a:p>
                    <a:p>
                      <a:pPr algn="ctr"/>
                      <a:endParaRPr lang="en-US" sz="1400" b="1" i="0" dirty="0" smtClean="0">
                        <a:solidFill>
                          <a:srgbClr val="FF0000"/>
                        </a:solidFill>
                        <a:latin typeface="Arial Narrow" pitchFamily="34" charset="0"/>
                      </a:endParaRPr>
                    </a:p>
                    <a:p>
                      <a:pPr algn="ctr"/>
                      <a:endParaRPr lang="en-US" sz="1400" b="1" i="0" dirty="0" smtClean="0">
                        <a:solidFill>
                          <a:srgbClr val="FF0000"/>
                        </a:solidFill>
                        <a:latin typeface="Arial Narrow" pitchFamily="34" charset="0"/>
                      </a:endParaRPr>
                    </a:p>
                    <a:p>
                      <a:pPr algn="ctr"/>
                      <a:endParaRPr lang="en-US" sz="1400" b="1" i="0" dirty="0" smtClean="0">
                        <a:solidFill>
                          <a:srgbClr val="FF0000"/>
                        </a:solidFill>
                        <a:latin typeface="Arial Narrow" pitchFamily="34" charset="0"/>
                      </a:endParaRPr>
                    </a:p>
                    <a:p>
                      <a:pPr algn="ctr"/>
                      <a:endParaRPr lang="en-US" sz="1400" b="1" i="0" dirty="0" smtClean="0">
                        <a:solidFill>
                          <a:srgbClr val="FF0000"/>
                        </a:solidFill>
                        <a:latin typeface="Arial Narrow" pitchFamily="34" charset="0"/>
                      </a:endParaRPr>
                    </a:p>
                    <a:p>
                      <a:pPr algn="ctr"/>
                      <a:endParaRPr lang="en-US" sz="1400" b="1" i="0" dirty="0" smtClean="0">
                        <a:solidFill>
                          <a:srgbClr val="FF0000"/>
                        </a:solidFill>
                        <a:latin typeface="Arial Narrow" pitchFamily="34" charset="0"/>
                      </a:endParaRPr>
                    </a:p>
                    <a:p>
                      <a:pPr algn="ctr"/>
                      <a:endParaRPr lang="en-US" sz="1400" b="1" i="0" dirty="0" smtClean="0">
                        <a:solidFill>
                          <a:srgbClr val="FF0000"/>
                        </a:solidFill>
                        <a:latin typeface="Arial Narrow"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endParaRPr lang="en-US" sz="1000" b="1" i="0" baseline="0" dirty="0" smtClean="0">
                        <a:solidFill>
                          <a:srgbClr val="FF0000"/>
                        </a:solidFill>
                        <a:latin typeface="Arial Narrow"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sz="1200" b="1" i="0" dirty="0">
                        <a:solidFill>
                          <a:srgbClr val="FF0000"/>
                        </a:solidFill>
                        <a:latin typeface="Arial Narrow"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sz="1000" b="0" i="0" dirty="0" smtClean="0">
                        <a:solidFill>
                          <a:srgbClr val="FF0000"/>
                        </a:solidFill>
                        <a:latin typeface="Arial Narrow"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sz="1000" b="0" i="1" dirty="0">
                        <a:solidFill>
                          <a:srgbClr val="FF0000"/>
                        </a:solidFill>
                        <a:latin typeface="Arial Narrow"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sz="1000" b="0" i="0" dirty="0">
                        <a:solidFill>
                          <a:srgbClr val="FF0000"/>
                        </a:solidFill>
                        <a:latin typeface="Arial Narrow"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sz="1200" b="0" i="0" dirty="0" smtClean="0">
                        <a:solidFill>
                          <a:srgbClr val="FF0000"/>
                        </a:solidFill>
                        <a:latin typeface="Arial Narrow"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703385">
                <a:tc>
                  <a:txBody>
                    <a:bodyPr/>
                    <a:lstStyle/>
                    <a:p>
                      <a:pPr algn="ctr"/>
                      <a:endParaRPr lang="en-US" sz="1400" b="1" i="0" dirty="0" smtClean="0">
                        <a:solidFill>
                          <a:srgbClr val="FF0000"/>
                        </a:solidFill>
                        <a:latin typeface="Arial Narrow"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sz="1000" b="0" i="0" dirty="0" smtClean="0">
                        <a:solidFill>
                          <a:srgbClr val="FF0000"/>
                        </a:solidFill>
                        <a:latin typeface="Arial Narrow"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sz="1200" b="0" i="0" dirty="0">
                        <a:solidFill>
                          <a:srgbClr val="FF0000"/>
                        </a:solidFill>
                        <a:latin typeface="Arial Narrow"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sz="1200" b="0" i="0" dirty="0">
                        <a:solidFill>
                          <a:srgbClr val="FF0000"/>
                        </a:solidFill>
                        <a:latin typeface="Arial Narrow"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sz="1000" b="0" i="0" dirty="0">
                        <a:solidFill>
                          <a:srgbClr val="FF0000"/>
                        </a:solidFill>
                        <a:latin typeface="Arial Narrow"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endParaRPr lang="en-US" sz="1200" b="0" i="0" dirty="0">
                        <a:solidFill>
                          <a:srgbClr val="FF0000"/>
                        </a:solidFill>
                        <a:latin typeface="Arial Narrow"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sz="1200" b="0" i="0" dirty="0" smtClean="0">
                        <a:solidFill>
                          <a:srgbClr val="FF0000"/>
                        </a:solidFill>
                        <a:latin typeface="Arial Narrow"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52278" name="TextBox 2"/>
          <p:cNvSpPr txBox="1">
            <a:spLocks noChangeArrowheads="1"/>
          </p:cNvSpPr>
          <p:nvPr/>
        </p:nvSpPr>
        <p:spPr bwMode="auto">
          <a:xfrm>
            <a:off x="762000" y="6611938"/>
            <a:ext cx="8275638" cy="215900"/>
          </a:xfrm>
          <a:prstGeom prst="rect">
            <a:avLst/>
          </a:prstGeom>
          <a:noFill/>
          <a:ln w="9525">
            <a:noFill/>
            <a:miter lim="800000"/>
            <a:headEnd/>
            <a:tailEnd/>
          </a:ln>
        </p:spPr>
        <p:txBody>
          <a:bodyPr>
            <a:spAutoFit/>
          </a:bodyPr>
          <a:lstStyle/>
          <a:p>
            <a:pPr algn="ctr"/>
            <a:r>
              <a:rPr lang="en-US" sz="800">
                <a:solidFill>
                  <a:srgbClr val="000000"/>
                </a:solidFill>
              </a:rPr>
              <a:t> Copy this page as many times as necessary to include all Academic Vocabulary terms on the IFD.                  (Marzano &amp; Pickering, 2005)</a:t>
            </a:r>
          </a:p>
        </p:txBody>
      </p:sp>
    </p:spTree>
  </p:cSld>
  <p:clrMapOvr>
    <a:masterClrMapping/>
  </p:clrMapOvr>
  <p:transition spd="slow"/>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220663" y="182563"/>
          <a:ext cx="8778240" cy="6295707"/>
        </p:xfrm>
        <a:graphic>
          <a:graphicData uri="http://schemas.openxmlformats.org/drawingml/2006/table">
            <a:tbl>
              <a:tblPr firstRow="1" bandRow="1">
                <a:tableStyleId>{5C22544A-7EE6-4342-B048-85BDC9FD1C3A}</a:tableStyleId>
              </a:tblPr>
              <a:tblGrid>
                <a:gridCol w="1226820"/>
                <a:gridCol w="1219200"/>
                <a:gridCol w="1219200"/>
                <a:gridCol w="2186940"/>
                <a:gridCol w="1623060"/>
                <a:gridCol w="1303020"/>
              </a:tblGrid>
              <a:tr h="371576">
                <a:tc gridSpan="6">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sng" strike="noStrike" kern="1200" cap="none" spc="0" normalizeH="0" baseline="0" noProof="0" dirty="0" smtClean="0">
                          <a:ln>
                            <a:noFill/>
                          </a:ln>
                          <a:solidFill>
                            <a:schemeClr val="bg1"/>
                          </a:solidFill>
                          <a:effectLst/>
                          <a:uLnTx/>
                          <a:uFillTx/>
                          <a:latin typeface="+mn-lt"/>
                          <a:ea typeface="+mn-ea"/>
                          <a:cs typeface="+mn-cs"/>
                        </a:rPr>
                        <a:t>6-Step Vocabulary Strategy Checklist</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tx1"/>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dirty="0" smtClean="0">
                        <a:ln>
                          <a:noFill/>
                        </a:ln>
                        <a:solidFill>
                          <a:srgbClr val="000000"/>
                        </a:solidFill>
                        <a:effectLst/>
                        <a:uLnTx/>
                        <a:uFillTx/>
                        <a:latin typeface="Arial Narrow" pitchFamily="34" charset="0"/>
                        <a:ea typeface="+mn-ea"/>
                        <a:cs typeface="+mn-cs"/>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95000"/>
                      </a:schemeClr>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000" b="1" i="0" u="none" strike="noStrike" kern="1200" cap="none" spc="0" normalizeH="0" baseline="0" noProof="0" dirty="0" smtClean="0">
                        <a:ln>
                          <a:noFill/>
                        </a:ln>
                        <a:solidFill>
                          <a:srgbClr val="000000"/>
                        </a:solidFill>
                        <a:effectLst/>
                        <a:uLnTx/>
                        <a:uFillTx/>
                        <a:latin typeface="Arial Narrow" pitchFamily="34" charset="0"/>
                        <a:ea typeface="+mn-ea"/>
                        <a:cs typeface="+mn-cs"/>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95000"/>
                      </a:schemeClr>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dirty="0" smtClean="0">
                        <a:ln>
                          <a:noFill/>
                        </a:ln>
                        <a:solidFill>
                          <a:srgbClr val="000000"/>
                        </a:solidFill>
                        <a:effectLst/>
                        <a:uLnTx/>
                        <a:uFillTx/>
                        <a:latin typeface="Arial Narrow" pitchFamily="34" charset="0"/>
                        <a:ea typeface="+mn-ea"/>
                        <a:cs typeface="+mn-cs"/>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95000"/>
                      </a:schemeClr>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dirty="0" smtClean="0">
                        <a:ln>
                          <a:noFill/>
                        </a:ln>
                        <a:solidFill>
                          <a:srgbClr val="000000"/>
                        </a:solidFill>
                        <a:effectLst/>
                        <a:uLnTx/>
                        <a:uFillTx/>
                        <a:latin typeface="Arial Narrow" pitchFamily="34" charset="0"/>
                        <a:ea typeface="+mn-ea"/>
                        <a:cs typeface="+mn-cs"/>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95000"/>
                      </a:schemeClr>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dirty="0" smtClean="0">
                        <a:ln>
                          <a:noFill/>
                        </a:ln>
                        <a:solidFill>
                          <a:srgbClr val="000000"/>
                        </a:solidFill>
                        <a:effectLst/>
                        <a:uLnTx/>
                        <a:uFillTx/>
                        <a:latin typeface="Arial Narrow" pitchFamily="34" charset="0"/>
                        <a:ea typeface="+mn-ea"/>
                        <a:cs typeface="+mn-cs"/>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95000"/>
                      </a:schemeClr>
                    </a:solidFill>
                  </a:tcPr>
                </a:tc>
              </a:tr>
              <a:tr h="80031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smtClean="0">
                          <a:ln>
                            <a:noFill/>
                          </a:ln>
                          <a:solidFill>
                            <a:srgbClr val="000000"/>
                          </a:solidFill>
                          <a:effectLst/>
                          <a:uLnTx/>
                          <a:uFillTx/>
                          <a:latin typeface="Arial Narrow" pitchFamily="34" charset="0"/>
                          <a:ea typeface="+mn-ea"/>
                          <a:cs typeface="+mn-cs"/>
                        </a:rPr>
                        <a:t>1.  Describe</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smtClean="0">
                          <a:ln>
                            <a:noFill/>
                          </a:ln>
                          <a:solidFill>
                            <a:srgbClr val="000000"/>
                          </a:solidFill>
                          <a:effectLst/>
                          <a:uLnTx/>
                          <a:uFillTx/>
                          <a:latin typeface="Arial Narrow" pitchFamily="34" charset="0"/>
                          <a:ea typeface="+mn-ea"/>
                          <a:cs typeface="+mn-cs"/>
                        </a:rPr>
                        <a:t>Provide a description, explanation, or example of the new term.</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smtClean="0">
                          <a:ln>
                            <a:noFill/>
                          </a:ln>
                          <a:solidFill>
                            <a:srgbClr val="000000"/>
                          </a:solidFill>
                          <a:effectLst/>
                          <a:uLnTx/>
                          <a:uFillTx/>
                          <a:latin typeface="Arial Narrow" pitchFamily="34" charset="0"/>
                          <a:ea typeface="+mn-ea"/>
                          <a:cs typeface="+mn-cs"/>
                        </a:rPr>
                        <a:t>2. Restate</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smtClean="0">
                          <a:ln>
                            <a:noFill/>
                          </a:ln>
                          <a:solidFill>
                            <a:srgbClr val="000000"/>
                          </a:solidFill>
                          <a:effectLst/>
                          <a:uLnTx/>
                          <a:uFillTx/>
                          <a:latin typeface="Arial Narrow" pitchFamily="34" charset="0"/>
                          <a:ea typeface="+mn-ea"/>
                          <a:cs typeface="+mn-cs"/>
                        </a:rPr>
                        <a:t>Ask students to restate the description, explanation, or example in their own words</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smtClean="0">
                          <a:ln>
                            <a:noFill/>
                          </a:ln>
                          <a:solidFill>
                            <a:srgbClr val="000000"/>
                          </a:solidFill>
                          <a:effectLst/>
                          <a:uLnTx/>
                          <a:uFillTx/>
                          <a:latin typeface="Arial Narrow" pitchFamily="34" charset="0"/>
                          <a:ea typeface="+mn-ea"/>
                          <a:cs typeface="+mn-cs"/>
                        </a:rPr>
                        <a:t>3. Illustrate</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smtClean="0">
                          <a:ln>
                            <a:noFill/>
                          </a:ln>
                          <a:solidFill>
                            <a:srgbClr val="000000"/>
                          </a:solidFill>
                          <a:effectLst/>
                          <a:uLnTx/>
                          <a:uFillTx/>
                          <a:latin typeface="Arial Narrow" pitchFamily="34" charset="0"/>
                          <a:ea typeface="+mn-ea"/>
                          <a:cs typeface="+mn-cs"/>
                        </a:rPr>
                        <a:t>Ask students to construct a picture, symbol, or graphic representing the term</a:t>
                      </a:r>
                      <a:endParaRPr kumimoji="0" lang="en-US" sz="1000" b="1" i="0" u="none" strike="noStrike" kern="1200" cap="none" spc="0" normalizeH="0" baseline="0" noProof="0" dirty="0" smtClean="0">
                        <a:ln>
                          <a:noFill/>
                        </a:ln>
                        <a:solidFill>
                          <a:srgbClr val="000000"/>
                        </a:solidFill>
                        <a:effectLst/>
                        <a:uLnTx/>
                        <a:uFillTx/>
                        <a:latin typeface="Arial Narrow" pitchFamily="34" charset="0"/>
                        <a:ea typeface="+mn-ea"/>
                        <a:cs typeface="+mn-cs"/>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smtClean="0">
                          <a:ln>
                            <a:noFill/>
                          </a:ln>
                          <a:solidFill>
                            <a:srgbClr val="000000"/>
                          </a:solidFill>
                          <a:effectLst/>
                          <a:uLnTx/>
                          <a:uFillTx/>
                          <a:latin typeface="Arial Narrow" pitchFamily="34" charset="0"/>
                          <a:ea typeface="+mn-ea"/>
                          <a:cs typeface="+mn-cs"/>
                        </a:rPr>
                        <a:t>4.  Activities</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smtClean="0">
                          <a:ln>
                            <a:noFill/>
                          </a:ln>
                          <a:solidFill>
                            <a:srgbClr val="000000"/>
                          </a:solidFill>
                          <a:effectLst/>
                          <a:uLnTx/>
                          <a:uFillTx/>
                          <a:latin typeface="Arial Narrow" pitchFamily="34" charset="0"/>
                          <a:ea typeface="+mn-ea"/>
                          <a:cs typeface="+mn-cs"/>
                        </a:rPr>
                        <a:t>Engage students periodically in activities that help them add to their knowledge of the terms in their notebooks/journals.</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smtClean="0">
                          <a:ln>
                            <a:noFill/>
                          </a:ln>
                          <a:solidFill>
                            <a:srgbClr val="000000"/>
                          </a:solidFill>
                          <a:effectLst/>
                          <a:uLnTx/>
                          <a:uFillTx/>
                          <a:latin typeface="Arial Narrow" pitchFamily="34" charset="0"/>
                          <a:ea typeface="+mn-ea"/>
                          <a:cs typeface="+mn-cs"/>
                        </a:rPr>
                        <a:t>5.  Talk</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smtClean="0">
                          <a:ln>
                            <a:noFill/>
                          </a:ln>
                          <a:solidFill>
                            <a:srgbClr val="000000"/>
                          </a:solidFill>
                          <a:effectLst/>
                          <a:uLnTx/>
                          <a:uFillTx/>
                          <a:latin typeface="Arial Narrow" pitchFamily="34" charset="0"/>
                          <a:ea typeface="+mn-ea"/>
                          <a:cs typeface="+mn-cs"/>
                        </a:rPr>
                        <a:t>Periodically ask students to discuss terms with one another</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smtClean="0">
                          <a:ln>
                            <a:noFill/>
                          </a:ln>
                          <a:solidFill>
                            <a:srgbClr val="000000"/>
                          </a:solidFill>
                          <a:effectLst/>
                          <a:uLnTx/>
                          <a:uFillTx/>
                          <a:latin typeface="Arial Narrow" pitchFamily="34" charset="0"/>
                          <a:ea typeface="+mn-ea"/>
                          <a:cs typeface="+mn-cs"/>
                        </a:rPr>
                        <a:t>6. Games</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smtClean="0">
                          <a:ln>
                            <a:noFill/>
                          </a:ln>
                          <a:solidFill>
                            <a:srgbClr val="000000"/>
                          </a:solidFill>
                          <a:effectLst/>
                          <a:uLnTx/>
                          <a:uFillTx/>
                          <a:latin typeface="Arial Narrow" pitchFamily="34" charset="0"/>
                          <a:ea typeface="+mn-ea"/>
                          <a:cs typeface="+mn-cs"/>
                        </a:rPr>
                        <a:t>Involve students periodically in games that allow them to play with terms</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95000"/>
                      </a:schemeClr>
                    </a:solidFill>
                  </a:tcPr>
                </a:tc>
              </a:tr>
              <a:tr h="5046027">
                <a:tc>
                  <a:txBody>
                    <a:bodyPr/>
                    <a:lstStyle/>
                    <a:p>
                      <a:pPr marL="114300" indent="-114300">
                        <a:buFont typeface="Wingdings" pitchFamily="2" charset="2"/>
                        <a:buChar char="q"/>
                      </a:pPr>
                      <a:r>
                        <a:rPr lang="en-US" sz="1000" dirty="0" smtClean="0">
                          <a:solidFill>
                            <a:schemeClr val="tx1"/>
                          </a:solidFill>
                          <a:latin typeface="Arial Narrow" pitchFamily="34" charset="0"/>
                        </a:rPr>
                        <a:t>Tell a story</a:t>
                      </a:r>
                    </a:p>
                    <a:p>
                      <a:pPr marL="114300" indent="-114300">
                        <a:buFont typeface="Wingdings" pitchFamily="2" charset="2"/>
                        <a:buChar char="q"/>
                      </a:pPr>
                      <a:r>
                        <a:rPr lang="en-US" sz="1000" dirty="0" smtClean="0">
                          <a:solidFill>
                            <a:schemeClr val="tx1"/>
                          </a:solidFill>
                          <a:latin typeface="Arial Narrow" pitchFamily="34" charset="0"/>
                        </a:rPr>
                        <a:t>Use</a:t>
                      </a:r>
                      <a:r>
                        <a:rPr lang="en-US" sz="1000" baseline="0" dirty="0" smtClean="0">
                          <a:solidFill>
                            <a:schemeClr val="tx1"/>
                          </a:solidFill>
                          <a:latin typeface="Arial Narrow" pitchFamily="34" charset="0"/>
                        </a:rPr>
                        <a:t> a video clip</a:t>
                      </a:r>
                    </a:p>
                    <a:p>
                      <a:pPr marL="114300" indent="-114300">
                        <a:buFont typeface="Wingdings" pitchFamily="2" charset="2"/>
                        <a:buChar char="q"/>
                      </a:pPr>
                      <a:r>
                        <a:rPr lang="en-US" sz="1000" baseline="0" dirty="0" smtClean="0">
                          <a:solidFill>
                            <a:schemeClr val="tx1"/>
                          </a:solidFill>
                          <a:latin typeface="Arial Narrow" pitchFamily="34" charset="0"/>
                        </a:rPr>
                        <a:t>Use a current event (something interesting to students)</a:t>
                      </a:r>
                    </a:p>
                    <a:p>
                      <a:pPr marL="114300" indent="-114300">
                        <a:buFont typeface="Wingdings" pitchFamily="2" charset="2"/>
                        <a:buChar char="q"/>
                      </a:pPr>
                      <a:r>
                        <a:rPr lang="en-US" sz="1000" baseline="0" dirty="0" smtClean="0">
                          <a:solidFill>
                            <a:schemeClr val="tx1"/>
                          </a:solidFill>
                          <a:latin typeface="Arial Narrow" pitchFamily="34" charset="0"/>
                        </a:rPr>
                        <a:t>Describe a mental picture of the term</a:t>
                      </a:r>
                    </a:p>
                    <a:p>
                      <a:pPr marL="114300" indent="-114300">
                        <a:buFont typeface="Wingdings" pitchFamily="2" charset="2"/>
                        <a:buChar char="q"/>
                      </a:pPr>
                      <a:r>
                        <a:rPr lang="en-US" sz="1000" dirty="0" smtClean="0">
                          <a:solidFill>
                            <a:schemeClr val="tx1"/>
                          </a:solidFill>
                          <a:latin typeface="Arial Narrow" pitchFamily="34" charset="0"/>
                        </a:rPr>
                        <a:t>Provide a concrete</a:t>
                      </a:r>
                      <a:r>
                        <a:rPr lang="en-US" sz="1000" baseline="0" dirty="0" smtClean="0">
                          <a:solidFill>
                            <a:schemeClr val="tx1"/>
                          </a:solidFill>
                          <a:latin typeface="Arial Narrow" pitchFamily="34" charset="0"/>
                        </a:rPr>
                        <a:t> visual or picture of the term</a:t>
                      </a:r>
                    </a:p>
                    <a:p>
                      <a:pPr marL="114300" indent="-114300">
                        <a:buFont typeface="Wingdings" pitchFamily="2" charset="2"/>
                        <a:buChar char="q"/>
                      </a:pPr>
                      <a:r>
                        <a:rPr lang="en-US" sz="1000" baseline="0" dirty="0" smtClean="0">
                          <a:solidFill>
                            <a:schemeClr val="tx1"/>
                          </a:solidFill>
                          <a:latin typeface="Arial Narrow" pitchFamily="34" charset="0"/>
                        </a:rPr>
                        <a:t>Give examples</a:t>
                      </a:r>
                    </a:p>
                    <a:p>
                      <a:pPr marL="114300" indent="-114300">
                        <a:buFont typeface="Wingdings" pitchFamily="2" charset="2"/>
                        <a:buChar char="q"/>
                      </a:pPr>
                      <a:r>
                        <a:rPr lang="en-US" sz="1000" baseline="0" dirty="0" smtClean="0">
                          <a:solidFill>
                            <a:schemeClr val="tx1"/>
                          </a:solidFill>
                          <a:latin typeface="Arial Narrow" pitchFamily="34" charset="0"/>
                        </a:rPr>
                        <a:t>Describe the term in student-friendly language</a:t>
                      </a:r>
                    </a:p>
                    <a:p>
                      <a:pPr marL="114300" indent="-114300">
                        <a:buFont typeface="Wingdings" pitchFamily="2" charset="2"/>
                        <a:buChar char="q"/>
                      </a:pPr>
                      <a:r>
                        <a:rPr lang="en-US" sz="1000" baseline="0" dirty="0" smtClean="0">
                          <a:solidFill>
                            <a:schemeClr val="tx1"/>
                          </a:solidFill>
                          <a:latin typeface="Arial Narrow" pitchFamily="34" charset="0"/>
                        </a:rPr>
                        <a:t>Relate the term to something familiar (video game, song, etc.)</a:t>
                      </a:r>
                    </a:p>
                    <a:p>
                      <a:pPr marL="114300" indent="-114300">
                        <a:buFont typeface="Wingdings" pitchFamily="2" charset="2"/>
                        <a:buChar char="q"/>
                      </a:pPr>
                      <a:r>
                        <a:rPr lang="en-US" sz="1000" baseline="0" dirty="0" smtClean="0">
                          <a:solidFill>
                            <a:schemeClr val="tx1"/>
                          </a:solidFill>
                          <a:latin typeface="Arial Narrow" pitchFamily="34" charset="0"/>
                        </a:rPr>
                        <a:t>Quick skit or role play</a:t>
                      </a:r>
                    </a:p>
                    <a:p>
                      <a:pPr marL="114300" indent="-114300">
                        <a:buFont typeface="Wingdings" pitchFamily="2" charset="2"/>
                        <a:buChar char="q"/>
                      </a:pPr>
                      <a:r>
                        <a:rPr lang="en-US" sz="1000" baseline="0" dirty="0" smtClean="0">
                          <a:solidFill>
                            <a:schemeClr val="tx1"/>
                          </a:solidFill>
                          <a:latin typeface="Arial Narrow" pitchFamily="34" charset="0"/>
                        </a:rPr>
                        <a:t>Concept Attainment Model</a:t>
                      </a:r>
                    </a:p>
                    <a:p>
                      <a:pPr marL="0" indent="0">
                        <a:buFont typeface="Wingdings" pitchFamily="2" charset="2"/>
                        <a:buNone/>
                      </a:pPr>
                      <a:endParaRPr lang="en-US" sz="1000" baseline="0" dirty="0" smtClean="0">
                        <a:solidFill>
                          <a:schemeClr val="tx1"/>
                        </a:solidFill>
                        <a:latin typeface="Arial Narrow" pitchFamily="34" charset="0"/>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marL="0" indent="0">
                        <a:buFont typeface="Wingdings" pitchFamily="2" charset="2"/>
                        <a:buNone/>
                      </a:pPr>
                      <a:r>
                        <a:rPr lang="en-US" sz="1000" b="1" i="1" dirty="0" smtClean="0">
                          <a:solidFill>
                            <a:schemeClr val="tx1"/>
                          </a:solidFill>
                          <a:latin typeface="Arial Narrow" pitchFamily="34" charset="0"/>
                        </a:rPr>
                        <a:t>Possible Restatement Structures:</a:t>
                      </a:r>
                    </a:p>
                    <a:p>
                      <a:pPr marL="171450" indent="-171450">
                        <a:buFont typeface="Wingdings" pitchFamily="2" charset="2"/>
                        <a:buChar char="q"/>
                      </a:pPr>
                      <a:r>
                        <a:rPr lang="en-US" sz="1000" dirty="0" smtClean="0">
                          <a:solidFill>
                            <a:schemeClr val="tx1"/>
                          </a:solidFill>
                          <a:latin typeface="Arial Narrow" pitchFamily="34" charset="0"/>
                        </a:rPr>
                        <a:t>Vocab. Journals</a:t>
                      </a:r>
                    </a:p>
                    <a:p>
                      <a:pPr marL="171450" indent="-171450">
                        <a:buFont typeface="Wingdings" pitchFamily="2" charset="2"/>
                        <a:buChar char="q"/>
                      </a:pPr>
                      <a:r>
                        <a:rPr lang="en-US" sz="1000" dirty="0" smtClean="0">
                          <a:solidFill>
                            <a:schemeClr val="tx1"/>
                          </a:solidFill>
                          <a:latin typeface="Arial Narrow" pitchFamily="34" charset="0"/>
                        </a:rPr>
                        <a:t>Vocab. Notecards kept in a file box</a:t>
                      </a:r>
                    </a:p>
                    <a:p>
                      <a:pPr marL="171450" indent="-171450">
                        <a:buFont typeface="Wingdings" pitchFamily="2" charset="2"/>
                        <a:buChar char="q"/>
                      </a:pPr>
                      <a:r>
                        <a:rPr lang="en-US" sz="1000" dirty="0" smtClean="0">
                          <a:solidFill>
                            <a:schemeClr val="tx1"/>
                          </a:solidFill>
                          <a:latin typeface="Arial Narrow" pitchFamily="34" charset="0"/>
                        </a:rPr>
                        <a:t>6-step</a:t>
                      </a:r>
                      <a:r>
                        <a:rPr lang="en-US" sz="1000" baseline="0" dirty="0" smtClean="0">
                          <a:solidFill>
                            <a:schemeClr val="tx1"/>
                          </a:solidFill>
                          <a:latin typeface="Arial Narrow" pitchFamily="34" charset="0"/>
                        </a:rPr>
                        <a:t> notebook</a:t>
                      </a:r>
                    </a:p>
                    <a:p>
                      <a:pPr marL="171450" indent="-171450">
                        <a:buFont typeface="Wingdings" pitchFamily="2" charset="2"/>
                        <a:buChar char="q"/>
                      </a:pPr>
                      <a:r>
                        <a:rPr lang="en-US" sz="1000" baseline="0" dirty="0" smtClean="0">
                          <a:solidFill>
                            <a:schemeClr val="tx1"/>
                          </a:solidFill>
                          <a:latin typeface="Arial Narrow" pitchFamily="34" charset="0"/>
                        </a:rPr>
                        <a:t>Word Walls (at all grade levels)</a:t>
                      </a:r>
                    </a:p>
                    <a:p>
                      <a:pPr marL="171450" indent="-171450">
                        <a:buFont typeface="Wingdings" pitchFamily="2" charset="2"/>
                        <a:buChar char="q"/>
                      </a:pPr>
                      <a:r>
                        <a:rPr lang="en-US" sz="1000" baseline="0" dirty="0" smtClean="0">
                          <a:solidFill>
                            <a:schemeClr val="tx1"/>
                          </a:solidFill>
                          <a:latin typeface="Arial Narrow" pitchFamily="34" charset="0"/>
                        </a:rPr>
                        <a:t>Anchor Charts</a:t>
                      </a:r>
                    </a:p>
                    <a:p>
                      <a:pPr marL="0" indent="0">
                        <a:buFont typeface="Wingdings" pitchFamily="2" charset="2"/>
                        <a:buNone/>
                      </a:pPr>
                      <a:endParaRPr lang="en-US" sz="1000" baseline="0" dirty="0" smtClean="0">
                        <a:solidFill>
                          <a:schemeClr val="tx1"/>
                        </a:solidFill>
                        <a:latin typeface="Arial Narrow" pitchFamily="34" charset="0"/>
                      </a:endParaRPr>
                    </a:p>
                    <a:p>
                      <a:pPr marL="0" indent="0">
                        <a:buFont typeface="Wingdings" pitchFamily="2" charset="2"/>
                        <a:buNone/>
                      </a:pPr>
                      <a:r>
                        <a:rPr lang="en-US" sz="1000" b="1" i="1" baseline="0" dirty="0" smtClean="0">
                          <a:solidFill>
                            <a:schemeClr val="tx1"/>
                          </a:solidFill>
                          <a:latin typeface="Arial Narrow" pitchFamily="34" charset="0"/>
                        </a:rPr>
                        <a:t>To Assist Strugglers</a:t>
                      </a:r>
                      <a:r>
                        <a:rPr lang="en-US" sz="1000" b="0" i="0" baseline="0" dirty="0" smtClean="0">
                          <a:solidFill>
                            <a:schemeClr val="tx1"/>
                          </a:solidFill>
                          <a:latin typeface="Arial Narrow" pitchFamily="34" charset="0"/>
                        </a:rPr>
                        <a:t> (Low Readiness)</a:t>
                      </a:r>
                      <a:endParaRPr lang="en-US" sz="1000" baseline="0" dirty="0" smtClean="0">
                        <a:solidFill>
                          <a:schemeClr val="tx1"/>
                        </a:solidFill>
                        <a:latin typeface="Arial Narrow" pitchFamily="34" charset="0"/>
                      </a:endParaRPr>
                    </a:p>
                    <a:p>
                      <a:pPr marL="171450" indent="-171450">
                        <a:buFont typeface="Wingdings" pitchFamily="2" charset="2"/>
                        <a:buChar char="q"/>
                      </a:pPr>
                      <a:r>
                        <a:rPr lang="en-US" sz="1000" baseline="0" dirty="0" smtClean="0">
                          <a:solidFill>
                            <a:schemeClr val="tx1"/>
                          </a:solidFill>
                          <a:latin typeface="Arial Narrow" pitchFamily="34" charset="0"/>
                        </a:rPr>
                        <a:t>Teacher provides additional descriptions, examples, or explanations</a:t>
                      </a:r>
                    </a:p>
                    <a:p>
                      <a:pPr marL="171450" indent="-171450">
                        <a:buFont typeface="Wingdings" pitchFamily="2" charset="2"/>
                        <a:buChar char="q"/>
                      </a:pPr>
                      <a:r>
                        <a:rPr lang="en-US" sz="1000" baseline="0" dirty="0" smtClean="0">
                          <a:solidFill>
                            <a:schemeClr val="tx1"/>
                          </a:solidFill>
                          <a:latin typeface="Arial Narrow" pitchFamily="34" charset="0"/>
                        </a:rPr>
                        <a:t>Allow student to partner with another student for a Think – Pair – Share activity</a:t>
                      </a:r>
                    </a:p>
                    <a:p>
                      <a:pPr marL="171450" indent="-171450">
                        <a:buFont typeface="Wingdings" pitchFamily="2" charset="2"/>
                        <a:buChar char="q"/>
                      </a:pPr>
                      <a:r>
                        <a:rPr lang="en-US" sz="1000" baseline="0" dirty="0" smtClean="0">
                          <a:solidFill>
                            <a:schemeClr val="tx1"/>
                          </a:solidFill>
                          <a:latin typeface="Arial Narrow" pitchFamily="34" charset="0"/>
                        </a:rPr>
                        <a:t>Ask student to go on to Step 3 (illustrate) and come back to step 2 if they are struggling</a:t>
                      </a:r>
                    </a:p>
                    <a:p>
                      <a:pPr marL="0" indent="0">
                        <a:buFont typeface="Wingdings" pitchFamily="2" charset="2"/>
                        <a:buNone/>
                      </a:pPr>
                      <a:endParaRPr lang="en-US" sz="1000" baseline="0" dirty="0" smtClean="0">
                        <a:solidFill>
                          <a:schemeClr val="tx1"/>
                        </a:solidFill>
                        <a:latin typeface="Arial Narrow" pitchFamily="34" charset="0"/>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marL="171450" indent="-171450">
                        <a:buFont typeface="Wingdings" pitchFamily="2" charset="2"/>
                        <a:buChar char="q"/>
                      </a:pPr>
                      <a:r>
                        <a:rPr lang="en-US" sz="1000" dirty="0" smtClean="0">
                          <a:solidFill>
                            <a:schemeClr val="tx1"/>
                          </a:solidFill>
                          <a:latin typeface="Arial Narrow" pitchFamily="34" charset="0"/>
                        </a:rPr>
                        <a:t>Free sketch </a:t>
                      </a:r>
                      <a:r>
                        <a:rPr lang="en-US" sz="800" i="1" dirty="0" smtClean="0">
                          <a:solidFill>
                            <a:schemeClr val="tx1"/>
                          </a:solidFill>
                          <a:latin typeface="Arial Narrow" pitchFamily="34" charset="0"/>
                        </a:rPr>
                        <a:t>(preferred method) </a:t>
                      </a:r>
                    </a:p>
                    <a:p>
                      <a:pPr marL="171450" indent="-171450">
                        <a:buFont typeface="Wingdings" pitchFamily="2" charset="2"/>
                        <a:buChar char="q"/>
                      </a:pPr>
                      <a:r>
                        <a:rPr lang="en-US" sz="1000" dirty="0" smtClean="0">
                          <a:solidFill>
                            <a:schemeClr val="tx1"/>
                          </a:solidFill>
                          <a:latin typeface="Arial Narrow" pitchFamily="34" charset="0"/>
                        </a:rPr>
                        <a:t>Word art</a:t>
                      </a:r>
                    </a:p>
                    <a:p>
                      <a:pPr marL="171450" indent="-171450">
                        <a:buFont typeface="Wingdings" pitchFamily="2" charset="2"/>
                        <a:buChar char="q"/>
                      </a:pPr>
                      <a:r>
                        <a:rPr lang="en-US" sz="1000" dirty="0" smtClean="0">
                          <a:solidFill>
                            <a:schemeClr val="tx1"/>
                          </a:solidFill>
                          <a:latin typeface="Arial Narrow" pitchFamily="34" charset="0"/>
                        </a:rPr>
                        <a:t>Collage</a:t>
                      </a:r>
                    </a:p>
                    <a:p>
                      <a:pPr marL="171450" indent="-171450">
                        <a:buFont typeface="Wingdings" pitchFamily="2" charset="2"/>
                        <a:buChar char="q"/>
                      </a:pPr>
                      <a:r>
                        <a:rPr lang="en-US" sz="1000" dirty="0" smtClean="0">
                          <a:solidFill>
                            <a:schemeClr val="tx1"/>
                          </a:solidFill>
                          <a:latin typeface="Arial Narrow" pitchFamily="34" charset="0"/>
                        </a:rPr>
                        <a:t>Magazine pictures</a:t>
                      </a:r>
                    </a:p>
                    <a:p>
                      <a:pPr marL="171450" indent="-171450">
                        <a:buFont typeface="Wingdings" pitchFamily="2" charset="2"/>
                        <a:buChar char="q"/>
                      </a:pPr>
                      <a:r>
                        <a:rPr lang="en-US" sz="1000" dirty="0" smtClean="0">
                          <a:solidFill>
                            <a:schemeClr val="tx1"/>
                          </a:solidFill>
                          <a:latin typeface="Arial Narrow" pitchFamily="34" charset="0"/>
                        </a:rPr>
                        <a:t>Trace a picture</a:t>
                      </a:r>
                    </a:p>
                    <a:p>
                      <a:pPr marL="171450" indent="-171450">
                        <a:buFont typeface="Wingdings" pitchFamily="2" charset="2"/>
                        <a:buChar char="q"/>
                      </a:pPr>
                      <a:r>
                        <a:rPr lang="en-US" sz="1000" dirty="0" smtClean="0">
                          <a:solidFill>
                            <a:schemeClr val="tx1"/>
                          </a:solidFill>
                          <a:latin typeface="Arial Narrow" pitchFamily="34" charset="0"/>
                        </a:rPr>
                        <a:t>Trace a </a:t>
                      </a:r>
                      <a:r>
                        <a:rPr lang="en-US" sz="1000" baseline="0" dirty="0" smtClean="0">
                          <a:solidFill>
                            <a:schemeClr val="tx1"/>
                          </a:solidFill>
                          <a:latin typeface="Arial Narrow" pitchFamily="34" charset="0"/>
                        </a:rPr>
                        <a:t>map</a:t>
                      </a:r>
                      <a:endParaRPr lang="en-US" sz="1000" dirty="0" smtClean="0">
                        <a:solidFill>
                          <a:schemeClr val="tx1"/>
                        </a:solidFill>
                        <a:latin typeface="Arial Narrow" pitchFamily="34" charset="0"/>
                      </a:endParaRPr>
                    </a:p>
                    <a:p>
                      <a:pPr marL="171450" indent="-171450">
                        <a:buFont typeface="Wingdings" pitchFamily="2" charset="2"/>
                        <a:buChar char="q"/>
                      </a:pPr>
                      <a:endParaRPr lang="en-US" sz="1000" dirty="0" smtClean="0">
                        <a:solidFill>
                          <a:schemeClr val="tx1"/>
                        </a:solidFill>
                        <a:latin typeface="Arial Narrow" pitchFamily="34" charset="0"/>
                      </a:endParaRPr>
                    </a:p>
                    <a:p>
                      <a:pPr marL="171450" indent="-171450">
                        <a:buFont typeface="Wingdings" pitchFamily="2" charset="2"/>
                        <a:buChar char="q"/>
                      </a:pPr>
                      <a:endParaRPr lang="en-US" sz="1000" dirty="0" smtClean="0">
                        <a:solidFill>
                          <a:schemeClr val="tx1"/>
                        </a:solidFill>
                        <a:latin typeface="Arial Narrow" pitchFamily="34" charset="0"/>
                      </a:endParaRPr>
                    </a:p>
                    <a:p>
                      <a:pPr marL="0" indent="0">
                        <a:buFont typeface="Wingdings" pitchFamily="2" charset="2"/>
                        <a:buNone/>
                      </a:pPr>
                      <a:r>
                        <a:rPr lang="en-US" sz="1000" dirty="0" smtClean="0">
                          <a:solidFill>
                            <a:schemeClr val="tx1"/>
                          </a:solidFill>
                          <a:latin typeface="Arial Narrow" pitchFamily="34" charset="0"/>
                        </a:rPr>
                        <a:t>Students may        draw</a:t>
                      </a:r>
                      <a:r>
                        <a:rPr lang="en-US" sz="1000" baseline="0" dirty="0" smtClean="0">
                          <a:solidFill>
                            <a:schemeClr val="tx1"/>
                          </a:solidFill>
                          <a:latin typeface="Arial Narrow" pitchFamily="34" charset="0"/>
                        </a:rPr>
                        <a:t> …</a:t>
                      </a:r>
                      <a:endParaRPr lang="en-US" sz="1000" dirty="0" smtClean="0">
                        <a:solidFill>
                          <a:schemeClr val="tx1"/>
                        </a:solidFill>
                        <a:latin typeface="Arial Narrow" pitchFamily="34" charset="0"/>
                      </a:endParaRPr>
                    </a:p>
                    <a:p>
                      <a:pPr marL="171450" indent="-171450">
                        <a:buFont typeface="Wingdings" pitchFamily="2" charset="2"/>
                        <a:buChar char="q"/>
                      </a:pPr>
                      <a:r>
                        <a:rPr lang="en-US" sz="1000" dirty="0" smtClean="0">
                          <a:solidFill>
                            <a:schemeClr val="tx1"/>
                          </a:solidFill>
                          <a:latin typeface="Arial Narrow" pitchFamily="34" charset="0"/>
                        </a:rPr>
                        <a:t>A</a:t>
                      </a:r>
                      <a:r>
                        <a:rPr lang="en-US" sz="1000" baseline="0" dirty="0" smtClean="0">
                          <a:solidFill>
                            <a:schemeClr val="tx1"/>
                          </a:solidFill>
                          <a:latin typeface="Arial Narrow" pitchFamily="34" charset="0"/>
                        </a:rPr>
                        <a:t> s</a:t>
                      </a:r>
                      <a:r>
                        <a:rPr lang="en-US" sz="1000" dirty="0" smtClean="0">
                          <a:solidFill>
                            <a:schemeClr val="tx1"/>
                          </a:solidFill>
                          <a:latin typeface="Arial Narrow" pitchFamily="34" charset="0"/>
                        </a:rPr>
                        <a:t>ymbol</a:t>
                      </a:r>
                    </a:p>
                    <a:p>
                      <a:pPr marL="171450" indent="-171450">
                        <a:buFont typeface="Wingdings" pitchFamily="2" charset="2"/>
                        <a:buChar char="q"/>
                      </a:pPr>
                      <a:r>
                        <a:rPr lang="en-US" sz="1000" dirty="0" smtClean="0">
                          <a:solidFill>
                            <a:schemeClr val="tx1"/>
                          </a:solidFill>
                          <a:latin typeface="Arial Narrow" pitchFamily="34" charset="0"/>
                        </a:rPr>
                        <a:t>An</a:t>
                      </a:r>
                      <a:r>
                        <a:rPr lang="en-US" sz="1000" baseline="0" dirty="0" smtClean="0">
                          <a:solidFill>
                            <a:schemeClr val="tx1"/>
                          </a:solidFill>
                          <a:latin typeface="Arial Narrow" pitchFamily="34" charset="0"/>
                        </a:rPr>
                        <a:t> example</a:t>
                      </a:r>
                    </a:p>
                    <a:p>
                      <a:pPr marL="171450" indent="-171450">
                        <a:buFont typeface="Wingdings" pitchFamily="2" charset="2"/>
                        <a:buChar char="q"/>
                      </a:pPr>
                      <a:r>
                        <a:rPr lang="en-US" sz="1000" baseline="0" dirty="0" smtClean="0">
                          <a:solidFill>
                            <a:schemeClr val="tx1"/>
                          </a:solidFill>
                          <a:latin typeface="Arial Narrow" pitchFamily="34" charset="0"/>
                        </a:rPr>
                        <a:t>A graphic</a:t>
                      </a:r>
                    </a:p>
                    <a:p>
                      <a:pPr marL="171450" indent="-171450">
                        <a:buFont typeface="Wingdings" pitchFamily="2" charset="2"/>
                        <a:buChar char="q"/>
                      </a:pPr>
                      <a:r>
                        <a:rPr lang="en-US" sz="1000" baseline="0" dirty="0" smtClean="0">
                          <a:solidFill>
                            <a:schemeClr val="tx1"/>
                          </a:solidFill>
                          <a:latin typeface="Arial Narrow" pitchFamily="34" charset="0"/>
                        </a:rPr>
                        <a:t>A dramatization using cartoon bubbles</a:t>
                      </a:r>
                    </a:p>
                    <a:p>
                      <a:pPr marL="171450" indent="-171450">
                        <a:buFont typeface="Wingdings" pitchFamily="2" charset="2"/>
                        <a:buChar char="q"/>
                      </a:pPr>
                      <a:r>
                        <a:rPr lang="en-US" sz="1000" baseline="0" dirty="0" smtClean="0">
                          <a:solidFill>
                            <a:schemeClr val="tx1"/>
                          </a:solidFill>
                          <a:latin typeface="Arial Narrow" pitchFamily="34" charset="0"/>
                        </a:rPr>
                        <a:t>The actual thing</a:t>
                      </a:r>
                    </a:p>
                    <a:p>
                      <a:pPr marL="0" indent="0">
                        <a:buFont typeface="Wingdings" pitchFamily="2" charset="2"/>
                        <a:buNone/>
                      </a:pPr>
                      <a:endParaRPr lang="en-US" sz="1000" baseline="0" dirty="0" smtClean="0">
                        <a:solidFill>
                          <a:schemeClr val="tx1"/>
                        </a:solidFill>
                        <a:latin typeface="Arial Narrow" pitchFamily="34" charset="0"/>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marL="171450" indent="-171450">
                        <a:buFont typeface="Wingdings" pitchFamily="2" charset="2"/>
                        <a:buChar char="q"/>
                      </a:pPr>
                      <a:r>
                        <a:rPr lang="en-US" sz="1000" i="0" dirty="0" smtClean="0">
                          <a:solidFill>
                            <a:schemeClr val="tx1"/>
                          </a:solidFill>
                          <a:latin typeface="Arial Narrow" pitchFamily="34" charset="0"/>
                        </a:rPr>
                        <a:t>Frayer</a:t>
                      </a:r>
                      <a:r>
                        <a:rPr lang="en-US" sz="1000" i="0" baseline="0" dirty="0" smtClean="0">
                          <a:solidFill>
                            <a:schemeClr val="tx1"/>
                          </a:solidFill>
                          <a:latin typeface="Arial Narrow" pitchFamily="34" charset="0"/>
                        </a:rPr>
                        <a:t>  Model</a:t>
                      </a:r>
                      <a:endParaRPr lang="en-US" sz="800" i="1" dirty="0" smtClean="0">
                        <a:solidFill>
                          <a:schemeClr val="tx1"/>
                        </a:solidFill>
                        <a:latin typeface="Arial Narrow" pitchFamily="34" charset="0"/>
                      </a:endParaRPr>
                    </a:p>
                    <a:p>
                      <a:pPr marL="171450" marR="0" lvl="0" indent="-171450" algn="l" defTabSz="914400" rtl="0" eaLnBrk="1" fontAlgn="auto" latinLnBrk="0" hangingPunct="1">
                        <a:lnSpc>
                          <a:spcPct val="100000"/>
                        </a:lnSpc>
                        <a:spcBef>
                          <a:spcPts val="0"/>
                        </a:spcBef>
                        <a:spcAft>
                          <a:spcPts val="0"/>
                        </a:spcAft>
                        <a:buClrTx/>
                        <a:buSzTx/>
                        <a:buFont typeface="Wingdings" pitchFamily="2" charset="2"/>
                        <a:buChar char="q"/>
                        <a:tabLst/>
                        <a:defRPr/>
                      </a:pPr>
                      <a:r>
                        <a:rPr kumimoji="0" lang="en-US" sz="1000" b="0" i="0" u="none" strike="noStrike" kern="1200" cap="none" spc="0" normalizeH="0" baseline="0" noProof="0" dirty="0" smtClean="0">
                          <a:ln>
                            <a:noFill/>
                          </a:ln>
                          <a:solidFill>
                            <a:srgbClr val="000000"/>
                          </a:solidFill>
                          <a:effectLst/>
                          <a:uLnTx/>
                          <a:uFillTx/>
                          <a:latin typeface="Arial Narrow" pitchFamily="34" charset="0"/>
                          <a:ea typeface="+mn-ea"/>
                          <a:cs typeface="+mn-cs"/>
                        </a:rPr>
                        <a:t>Compare/contrast terms </a:t>
                      </a:r>
                      <a:r>
                        <a:rPr kumimoji="0" lang="en-US" sz="800" b="0" i="1" u="none" strike="noStrike" kern="1200" cap="none" spc="0" normalizeH="0" baseline="0" noProof="0" dirty="0" smtClean="0">
                          <a:ln>
                            <a:noFill/>
                          </a:ln>
                          <a:solidFill>
                            <a:srgbClr val="000000"/>
                          </a:solidFill>
                          <a:effectLst/>
                          <a:uLnTx/>
                          <a:uFillTx/>
                          <a:latin typeface="Arial Narrow" pitchFamily="34" charset="0"/>
                          <a:ea typeface="+mn-ea"/>
                          <a:cs typeface="+mn-cs"/>
                        </a:rPr>
                        <a:t>(Thinking Maps Double Bubble Map or a Venn diagram)</a:t>
                      </a:r>
                    </a:p>
                    <a:p>
                      <a:pPr marL="171450" marR="0" lvl="0" indent="-171450" algn="l" defTabSz="914400" rtl="0" eaLnBrk="1" fontAlgn="auto" latinLnBrk="0" hangingPunct="1">
                        <a:lnSpc>
                          <a:spcPct val="100000"/>
                        </a:lnSpc>
                        <a:spcBef>
                          <a:spcPts val="0"/>
                        </a:spcBef>
                        <a:spcAft>
                          <a:spcPts val="0"/>
                        </a:spcAft>
                        <a:buClrTx/>
                        <a:buSzTx/>
                        <a:buFont typeface="Wingdings" pitchFamily="2" charset="2"/>
                        <a:buChar char="q"/>
                        <a:tabLst/>
                        <a:defRPr/>
                      </a:pPr>
                      <a:r>
                        <a:rPr kumimoji="0" lang="en-US" sz="1000" b="0" i="0" u="none" strike="noStrike" kern="1200" cap="none" spc="0" normalizeH="0" baseline="0" noProof="0" dirty="0" smtClean="0">
                          <a:ln>
                            <a:noFill/>
                          </a:ln>
                          <a:solidFill>
                            <a:srgbClr val="000000"/>
                          </a:solidFill>
                          <a:effectLst/>
                          <a:uLnTx/>
                          <a:uFillTx/>
                          <a:latin typeface="Arial Narrow" pitchFamily="34" charset="0"/>
                          <a:ea typeface="+mn-ea"/>
                          <a:cs typeface="+mn-cs"/>
                        </a:rPr>
                        <a:t>Brainstorm synonyms and/or anonyms </a:t>
                      </a:r>
                      <a:r>
                        <a:rPr kumimoji="0" lang="en-US" sz="800" b="0" i="1" u="none" strike="noStrike" kern="1200" cap="none" spc="0" normalizeH="0" baseline="0" noProof="0" dirty="0" smtClean="0">
                          <a:ln>
                            <a:noFill/>
                          </a:ln>
                          <a:solidFill>
                            <a:srgbClr val="000000"/>
                          </a:solidFill>
                          <a:effectLst/>
                          <a:uLnTx/>
                          <a:uFillTx/>
                          <a:latin typeface="Arial Narrow" pitchFamily="34" charset="0"/>
                          <a:ea typeface="+mn-ea"/>
                          <a:cs typeface="+mn-cs"/>
                        </a:rPr>
                        <a:t>(Thinking Maps Circle Map)</a:t>
                      </a:r>
                    </a:p>
                    <a:p>
                      <a:pPr marL="171450" marR="0" lvl="0" indent="-171450" algn="l" defTabSz="914400" rtl="0" eaLnBrk="1" fontAlgn="auto" latinLnBrk="0" hangingPunct="1">
                        <a:lnSpc>
                          <a:spcPct val="100000"/>
                        </a:lnSpc>
                        <a:spcBef>
                          <a:spcPts val="0"/>
                        </a:spcBef>
                        <a:spcAft>
                          <a:spcPts val="0"/>
                        </a:spcAft>
                        <a:buClrTx/>
                        <a:buSzTx/>
                        <a:buFont typeface="Wingdings" pitchFamily="2" charset="2"/>
                        <a:buChar char="q"/>
                        <a:tabLst/>
                        <a:defRPr/>
                      </a:pPr>
                      <a:r>
                        <a:rPr kumimoji="0" lang="en-US" sz="1000" b="0" i="0" u="none" strike="noStrike" kern="1200" cap="none" spc="0" normalizeH="0" baseline="0" noProof="0" dirty="0" smtClean="0">
                          <a:ln>
                            <a:noFill/>
                          </a:ln>
                          <a:solidFill>
                            <a:srgbClr val="000000"/>
                          </a:solidFill>
                          <a:effectLst/>
                          <a:uLnTx/>
                          <a:uFillTx/>
                          <a:latin typeface="Arial Narrow" pitchFamily="34" charset="0"/>
                          <a:ea typeface="+mn-ea"/>
                          <a:cs typeface="+mn-cs"/>
                        </a:rPr>
                        <a:t>Creating Analogies with the terms </a:t>
                      </a:r>
                      <a:r>
                        <a:rPr kumimoji="0" lang="en-US" sz="800" b="0" i="1" u="none" strike="noStrike" kern="1200" cap="none" spc="0" normalizeH="0" baseline="0" noProof="0" dirty="0" smtClean="0">
                          <a:ln>
                            <a:noFill/>
                          </a:ln>
                          <a:solidFill>
                            <a:srgbClr val="000000"/>
                          </a:solidFill>
                          <a:effectLst/>
                          <a:uLnTx/>
                          <a:uFillTx/>
                          <a:latin typeface="Arial Narrow" pitchFamily="34" charset="0"/>
                          <a:ea typeface="+mn-ea"/>
                          <a:cs typeface="+mn-cs"/>
                        </a:rPr>
                        <a:t>(Thinking Maps Bridge Map)</a:t>
                      </a:r>
                    </a:p>
                    <a:p>
                      <a:pPr marL="171450" marR="0" indent="-171450" algn="l" defTabSz="914400" rtl="0" eaLnBrk="1" fontAlgn="auto" latinLnBrk="0" hangingPunct="1">
                        <a:lnSpc>
                          <a:spcPct val="100000"/>
                        </a:lnSpc>
                        <a:spcBef>
                          <a:spcPts val="0"/>
                        </a:spcBef>
                        <a:spcAft>
                          <a:spcPts val="0"/>
                        </a:spcAft>
                        <a:buClrTx/>
                        <a:buSzTx/>
                        <a:buFont typeface="Wingdings" pitchFamily="2" charset="2"/>
                        <a:buChar char="q"/>
                        <a:tabLst/>
                        <a:defRPr/>
                      </a:pPr>
                      <a:r>
                        <a:rPr lang="en-US" sz="1000" baseline="0" dirty="0" smtClean="0">
                          <a:solidFill>
                            <a:schemeClr val="tx1"/>
                          </a:solidFill>
                          <a:latin typeface="Arial Narrow" pitchFamily="34" charset="0"/>
                        </a:rPr>
                        <a:t>Classify/Categorize words </a:t>
                      </a:r>
                      <a:r>
                        <a:rPr lang="en-US" sz="800" i="1" baseline="0" dirty="0" smtClean="0">
                          <a:solidFill>
                            <a:schemeClr val="tx1"/>
                          </a:solidFill>
                          <a:latin typeface="Arial Narrow" pitchFamily="34" charset="0"/>
                        </a:rPr>
                        <a:t>(word card sort , a Thinking Maps Tree Map, or a table/matrix)</a:t>
                      </a:r>
                    </a:p>
                    <a:p>
                      <a:pPr marL="171450" marR="0" indent="-171450" algn="l" defTabSz="914400" rtl="0" eaLnBrk="1" fontAlgn="auto" latinLnBrk="0" hangingPunct="1">
                        <a:lnSpc>
                          <a:spcPct val="100000"/>
                        </a:lnSpc>
                        <a:spcBef>
                          <a:spcPts val="0"/>
                        </a:spcBef>
                        <a:spcAft>
                          <a:spcPts val="0"/>
                        </a:spcAft>
                        <a:buClrTx/>
                        <a:buSzTx/>
                        <a:buFont typeface="Wingdings" pitchFamily="2" charset="2"/>
                        <a:buChar char="q"/>
                        <a:tabLst/>
                        <a:defRPr/>
                      </a:pPr>
                      <a:r>
                        <a:rPr lang="en-US" sz="1000" baseline="0" dirty="0" smtClean="0">
                          <a:solidFill>
                            <a:schemeClr val="tx1"/>
                          </a:solidFill>
                          <a:latin typeface="Arial Narrow" pitchFamily="34" charset="0"/>
                        </a:rPr>
                        <a:t>Examine cause/effect thinking </a:t>
                      </a:r>
                      <a:r>
                        <a:rPr lang="en-US" sz="800" i="1" baseline="0" dirty="0" smtClean="0">
                          <a:solidFill>
                            <a:schemeClr val="tx1"/>
                          </a:solidFill>
                          <a:latin typeface="Arial Narrow" pitchFamily="34" charset="0"/>
                        </a:rPr>
                        <a:t>(Thinking Maps® Multi-flow Map; cause/effect graphic organizer)</a:t>
                      </a:r>
                    </a:p>
                    <a:p>
                      <a:pPr marL="171450" marR="0" lvl="0" indent="-171450" algn="l" defTabSz="914400" rtl="0" eaLnBrk="1" fontAlgn="auto" latinLnBrk="0" hangingPunct="1">
                        <a:lnSpc>
                          <a:spcPct val="100000"/>
                        </a:lnSpc>
                        <a:spcBef>
                          <a:spcPts val="0"/>
                        </a:spcBef>
                        <a:spcAft>
                          <a:spcPts val="0"/>
                        </a:spcAft>
                        <a:buClrTx/>
                        <a:buSzTx/>
                        <a:buFont typeface="Wingdings" pitchFamily="2" charset="2"/>
                        <a:buChar char="q"/>
                        <a:tabLst/>
                        <a:defRPr/>
                      </a:pPr>
                      <a:r>
                        <a:rPr kumimoji="0" lang="en-US" sz="1000" b="0" i="0" u="none" strike="noStrike" kern="1200" cap="none" spc="0" normalizeH="0" baseline="0" noProof="0" dirty="0" smtClean="0">
                          <a:ln>
                            <a:noFill/>
                          </a:ln>
                          <a:solidFill>
                            <a:srgbClr val="000000"/>
                          </a:solidFill>
                          <a:effectLst/>
                          <a:uLnTx/>
                          <a:uFillTx/>
                          <a:latin typeface="Arial Narrow" pitchFamily="34" charset="0"/>
                          <a:ea typeface="+mn-ea"/>
                          <a:cs typeface="+mn-cs"/>
                        </a:rPr>
                        <a:t>Describe a term in detail with adjectives </a:t>
                      </a:r>
                      <a:r>
                        <a:rPr kumimoji="0" lang="en-US" sz="800" b="0" i="1" u="none" strike="noStrike" kern="1200" cap="none" spc="0" normalizeH="0" baseline="0" noProof="0" dirty="0" smtClean="0">
                          <a:ln>
                            <a:noFill/>
                          </a:ln>
                          <a:solidFill>
                            <a:srgbClr val="000000"/>
                          </a:solidFill>
                          <a:effectLst/>
                          <a:uLnTx/>
                          <a:uFillTx/>
                          <a:latin typeface="Arial Narrow" pitchFamily="34" charset="0"/>
                          <a:ea typeface="+mn-ea"/>
                          <a:cs typeface="+mn-cs"/>
                        </a:rPr>
                        <a:t>(Thinking Maps Bubble Map)</a:t>
                      </a:r>
                    </a:p>
                    <a:p>
                      <a:pPr marL="171450" marR="0" lvl="0" indent="-171450" algn="l" defTabSz="914400" rtl="0" eaLnBrk="1" fontAlgn="auto" latinLnBrk="0" hangingPunct="1">
                        <a:lnSpc>
                          <a:spcPct val="100000"/>
                        </a:lnSpc>
                        <a:spcBef>
                          <a:spcPts val="0"/>
                        </a:spcBef>
                        <a:spcAft>
                          <a:spcPts val="0"/>
                        </a:spcAft>
                        <a:buClrTx/>
                        <a:buSzTx/>
                        <a:buFont typeface="Wingdings" pitchFamily="2" charset="2"/>
                        <a:buChar char="q"/>
                        <a:tabLst/>
                        <a:defRPr/>
                      </a:pPr>
                      <a:r>
                        <a:rPr kumimoji="0" lang="en-US" sz="1000" b="0" i="0" u="none" strike="noStrike" kern="1200" cap="none" spc="0" normalizeH="0" baseline="0" noProof="0" dirty="0" smtClean="0">
                          <a:ln>
                            <a:noFill/>
                          </a:ln>
                          <a:solidFill>
                            <a:srgbClr val="000000"/>
                          </a:solidFill>
                          <a:effectLst/>
                          <a:uLnTx/>
                          <a:uFillTx/>
                          <a:latin typeface="Arial Narrow" pitchFamily="34" charset="0"/>
                          <a:ea typeface="+mn-ea"/>
                          <a:cs typeface="+mn-cs"/>
                        </a:rPr>
                        <a:t>Break the word apart visually and/or physically into prefix / root / suffix </a:t>
                      </a:r>
                      <a:r>
                        <a:rPr kumimoji="0" lang="en-US" sz="800" b="0" i="1" u="none" strike="noStrike" kern="1200" cap="none" spc="0" normalizeH="0" baseline="0" noProof="0" dirty="0" smtClean="0">
                          <a:ln>
                            <a:noFill/>
                          </a:ln>
                          <a:solidFill>
                            <a:srgbClr val="000000"/>
                          </a:solidFill>
                          <a:effectLst/>
                          <a:uLnTx/>
                          <a:uFillTx/>
                          <a:latin typeface="Arial Narrow" pitchFamily="34" charset="0"/>
                          <a:ea typeface="+mn-ea"/>
                          <a:cs typeface="+mn-cs"/>
                        </a:rPr>
                        <a:t>(Thinking Maps Brace Map; cut word apart physically)</a:t>
                      </a:r>
                    </a:p>
                    <a:p>
                      <a:pPr marL="171450" indent="-171450">
                        <a:buFont typeface="Wingdings" pitchFamily="2" charset="2"/>
                        <a:buChar char="q"/>
                      </a:pPr>
                      <a:r>
                        <a:rPr lang="en-US" sz="1000" dirty="0" smtClean="0">
                          <a:solidFill>
                            <a:schemeClr val="tx1"/>
                          </a:solidFill>
                          <a:latin typeface="Arial Narrow" pitchFamily="34" charset="0"/>
                        </a:rPr>
                        <a:t>Additional</a:t>
                      </a:r>
                      <a:r>
                        <a:rPr lang="en-US" sz="1000" baseline="0" dirty="0" smtClean="0">
                          <a:solidFill>
                            <a:schemeClr val="tx1"/>
                          </a:solidFill>
                          <a:latin typeface="Arial Narrow" pitchFamily="34" charset="0"/>
                        </a:rPr>
                        <a:t> graphic or pictures</a:t>
                      </a:r>
                    </a:p>
                    <a:p>
                      <a:pPr marL="171450" indent="-171450">
                        <a:buFont typeface="Wingdings" pitchFamily="2" charset="2"/>
                        <a:buChar char="q"/>
                      </a:pPr>
                      <a:r>
                        <a:rPr lang="en-US" sz="1000" baseline="0" dirty="0" smtClean="0">
                          <a:solidFill>
                            <a:schemeClr val="tx1"/>
                          </a:solidFill>
                          <a:latin typeface="Arial Narrow" pitchFamily="34" charset="0"/>
                        </a:rPr>
                        <a:t>List related words</a:t>
                      </a:r>
                    </a:p>
                    <a:p>
                      <a:pPr marL="171450" indent="-171450">
                        <a:buFont typeface="Wingdings" pitchFamily="2" charset="2"/>
                        <a:buChar char="q"/>
                      </a:pPr>
                      <a:r>
                        <a:rPr lang="en-US" sz="1000" baseline="0" dirty="0" smtClean="0">
                          <a:solidFill>
                            <a:schemeClr val="tx1"/>
                          </a:solidFill>
                          <a:latin typeface="Arial Narrow" pitchFamily="34" charset="0"/>
                        </a:rPr>
                        <a:t>Write brief cautions or reminders</a:t>
                      </a:r>
                    </a:p>
                    <a:p>
                      <a:pPr marL="171450" indent="-171450">
                        <a:buFont typeface="Wingdings" pitchFamily="2" charset="2"/>
                        <a:buChar char="q"/>
                      </a:pPr>
                      <a:r>
                        <a:rPr lang="en-US" sz="1000" baseline="0" dirty="0" smtClean="0">
                          <a:solidFill>
                            <a:schemeClr val="tx1"/>
                          </a:solidFill>
                          <a:latin typeface="Arial Narrow" pitchFamily="34" charset="0"/>
                        </a:rPr>
                        <a:t>List commonly confused words</a:t>
                      </a:r>
                    </a:p>
                    <a:p>
                      <a:pPr marL="171450" indent="-171450">
                        <a:buFont typeface="Wingdings" pitchFamily="2" charset="2"/>
                        <a:buChar char="q"/>
                      </a:pPr>
                      <a:r>
                        <a:rPr lang="en-US" sz="1000" baseline="0" dirty="0" smtClean="0">
                          <a:solidFill>
                            <a:schemeClr val="tx1"/>
                          </a:solidFill>
                          <a:latin typeface="Arial Narrow" pitchFamily="34" charset="0"/>
                        </a:rPr>
                        <a:t>Translate into another language if appropriate</a:t>
                      </a:r>
                    </a:p>
                    <a:p>
                      <a:pPr marL="171450" indent="-171450">
                        <a:buFont typeface="Wingdings" pitchFamily="2" charset="2"/>
                        <a:buChar char="q"/>
                      </a:pPr>
                      <a:r>
                        <a:rPr lang="en-US" sz="1000" baseline="0" dirty="0" smtClean="0">
                          <a:solidFill>
                            <a:schemeClr val="tx1"/>
                          </a:solidFill>
                          <a:latin typeface="Arial Narrow" pitchFamily="34" charset="0"/>
                        </a:rPr>
                        <a:t>Use the terms in Sentence Frames</a:t>
                      </a:r>
                    </a:p>
                    <a:p>
                      <a:pPr marL="171450" indent="-171450">
                        <a:buFont typeface="Wingdings" pitchFamily="2" charset="2"/>
                        <a:buChar char="q"/>
                      </a:pPr>
                      <a:r>
                        <a:rPr lang="en-US" sz="1000" baseline="0" dirty="0" smtClean="0">
                          <a:solidFill>
                            <a:schemeClr val="tx1"/>
                          </a:solidFill>
                          <a:latin typeface="Arial Narrow" pitchFamily="34" charset="0"/>
                        </a:rPr>
                        <a:t>Use the terms in writing assignments or experiment summaries</a:t>
                      </a:r>
                    </a:p>
                    <a:p>
                      <a:pPr marL="171450" marR="0" indent="-171450" algn="l" defTabSz="914400" rtl="0" eaLnBrk="1" fontAlgn="auto" latinLnBrk="0" hangingPunct="1">
                        <a:lnSpc>
                          <a:spcPct val="100000"/>
                        </a:lnSpc>
                        <a:spcBef>
                          <a:spcPts val="0"/>
                        </a:spcBef>
                        <a:spcAft>
                          <a:spcPts val="0"/>
                        </a:spcAft>
                        <a:buClrTx/>
                        <a:buSzTx/>
                        <a:buFont typeface="Wingdings" pitchFamily="2" charset="2"/>
                        <a:buChar char="q"/>
                        <a:tabLst/>
                        <a:defRPr/>
                      </a:pPr>
                      <a:r>
                        <a:rPr lang="en-US" sz="1000" baseline="0" dirty="0" smtClean="0">
                          <a:solidFill>
                            <a:schemeClr val="tx1"/>
                          </a:solidFill>
                          <a:latin typeface="Arial Narrow" pitchFamily="34" charset="0"/>
                        </a:rPr>
                        <a:t>Use a technology application to enhance word meaning </a:t>
                      </a:r>
                      <a:r>
                        <a:rPr lang="en-US" sz="800" i="1" baseline="0" dirty="0" smtClean="0">
                          <a:solidFill>
                            <a:schemeClr val="tx1"/>
                          </a:solidFill>
                          <a:latin typeface="Arial Narrow" pitchFamily="34" charset="0"/>
                        </a:rPr>
                        <a:t>(WORDLE </a:t>
                      </a:r>
                      <a:r>
                        <a:rPr lang="en-US" sz="800" i="1" baseline="0" dirty="0" smtClean="0">
                          <a:solidFill>
                            <a:schemeClr val="tx1"/>
                          </a:solidFill>
                          <a:latin typeface="Arial Narrow" pitchFamily="34" charset="0"/>
                          <a:hlinkClick r:id="rId3"/>
                        </a:rPr>
                        <a:t>http://www.wordle.net/</a:t>
                      </a:r>
                      <a:r>
                        <a:rPr lang="en-US" sz="800" i="1" baseline="0" dirty="0" smtClean="0">
                          <a:solidFill>
                            <a:schemeClr val="tx1"/>
                          </a:solidFill>
                          <a:latin typeface="Arial Narrow" pitchFamily="34" charset="0"/>
                        </a:rPr>
                        <a:t>; PowerPoint slide, Podcast, Video clip, etc.)</a:t>
                      </a: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marL="225425" marR="0" indent="-166688">
                        <a:spcBef>
                          <a:spcPts val="0"/>
                        </a:spcBef>
                        <a:spcAft>
                          <a:spcPts val="0"/>
                        </a:spcAft>
                        <a:buFont typeface="Wingdings" pitchFamily="2" charset="2"/>
                        <a:buChar char="q"/>
                      </a:pPr>
                      <a:r>
                        <a:rPr lang="en-US" sz="1000" b="0" dirty="0" smtClean="0">
                          <a:effectLst/>
                          <a:latin typeface="Arial Narrow"/>
                          <a:ea typeface="Times New Roman"/>
                        </a:rPr>
                        <a:t>Think-Pair-Share</a:t>
                      </a:r>
                    </a:p>
                    <a:p>
                      <a:pPr marL="225425" marR="0" indent="-166688">
                        <a:spcBef>
                          <a:spcPts val="0"/>
                        </a:spcBef>
                        <a:spcAft>
                          <a:spcPts val="0"/>
                        </a:spcAft>
                        <a:buFont typeface="Wingdings" pitchFamily="2" charset="2"/>
                        <a:buChar char="q"/>
                      </a:pPr>
                      <a:r>
                        <a:rPr lang="en-US" sz="1000" b="0" dirty="0" smtClean="0">
                          <a:effectLst/>
                          <a:latin typeface="Arial Narrow"/>
                          <a:ea typeface="Times New Roman"/>
                        </a:rPr>
                        <a:t>Four </a:t>
                      </a:r>
                      <a:r>
                        <a:rPr lang="en-US" sz="1000" b="0" dirty="0">
                          <a:effectLst/>
                          <a:latin typeface="Arial Narrow"/>
                          <a:ea typeface="Times New Roman"/>
                        </a:rPr>
                        <a:t>Corners</a:t>
                      </a:r>
                      <a:endParaRPr lang="en-US" sz="1000" b="0" dirty="0">
                        <a:effectLst/>
                        <a:latin typeface="Times New Roman"/>
                        <a:ea typeface="Times New Roman"/>
                      </a:endParaRPr>
                    </a:p>
                    <a:p>
                      <a:pPr marL="225425" marR="0" indent="-166688">
                        <a:spcBef>
                          <a:spcPts val="0"/>
                        </a:spcBef>
                        <a:spcAft>
                          <a:spcPts val="0"/>
                        </a:spcAft>
                        <a:buFont typeface="Wingdings" pitchFamily="2" charset="2"/>
                        <a:buChar char="q"/>
                      </a:pPr>
                      <a:r>
                        <a:rPr lang="en-US" sz="1000" b="0" dirty="0" smtClean="0">
                          <a:effectLst/>
                          <a:latin typeface="Arial Narrow"/>
                          <a:ea typeface="Times New Roman"/>
                        </a:rPr>
                        <a:t>Give </a:t>
                      </a:r>
                      <a:r>
                        <a:rPr lang="en-US" sz="1000" b="0" dirty="0">
                          <a:effectLst/>
                          <a:latin typeface="Arial Narrow"/>
                          <a:ea typeface="Times New Roman"/>
                        </a:rPr>
                        <a:t>One - Get One</a:t>
                      </a:r>
                      <a:endParaRPr lang="en-US" sz="1000" b="0" dirty="0">
                        <a:effectLst/>
                        <a:latin typeface="Times New Roman"/>
                        <a:ea typeface="Times New Roman"/>
                      </a:endParaRPr>
                    </a:p>
                    <a:p>
                      <a:pPr marL="225425" marR="0" indent="-166688">
                        <a:spcBef>
                          <a:spcPts val="0"/>
                        </a:spcBef>
                        <a:spcAft>
                          <a:spcPts val="0"/>
                        </a:spcAft>
                        <a:buFont typeface="Wingdings" pitchFamily="2" charset="2"/>
                        <a:buChar char="q"/>
                      </a:pPr>
                      <a:r>
                        <a:rPr lang="en-US" sz="1000" b="0" dirty="0">
                          <a:effectLst/>
                          <a:latin typeface="Arial Narrow"/>
                          <a:ea typeface="Times New Roman"/>
                        </a:rPr>
                        <a:t>Inside-Outside Circle</a:t>
                      </a:r>
                      <a:endParaRPr lang="en-US" sz="1000" b="0" dirty="0">
                        <a:effectLst/>
                        <a:latin typeface="Times New Roman"/>
                        <a:ea typeface="Times New Roman"/>
                      </a:endParaRPr>
                    </a:p>
                    <a:p>
                      <a:pPr marL="225425" marR="0" indent="-166688">
                        <a:spcBef>
                          <a:spcPts val="0"/>
                        </a:spcBef>
                        <a:spcAft>
                          <a:spcPts val="0"/>
                        </a:spcAft>
                        <a:buFont typeface="Wingdings" pitchFamily="2" charset="2"/>
                        <a:buChar char="q"/>
                      </a:pPr>
                      <a:r>
                        <a:rPr lang="en-US" sz="1000" b="0" dirty="0" smtClean="0">
                          <a:effectLst/>
                          <a:latin typeface="Arial Narrow"/>
                          <a:ea typeface="Times New Roman"/>
                        </a:rPr>
                        <a:t>Make-An-Appointment</a:t>
                      </a:r>
                    </a:p>
                    <a:p>
                      <a:pPr marL="225425" marR="0" indent="-166688">
                        <a:spcBef>
                          <a:spcPts val="0"/>
                        </a:spcBef>
                        <a:spcAft>
                          <a:spcPts val="0"/>
                        </a:spcAft>
                        <a:buFont typeface="Wingdings" pitchFamily="2" charset="2"/>
                        <a:buChar char="q"/>
                      </a:pPr>
                      <a:r>
                        <a:rPr lang="en-US" sz="1000" b="0" dirty="0" smtClean="0">
                          <a:effectLst/>
                          <a:latin typeface="Arial Narrow"/>
                          <a:ea typeface="Times New Roman"/>
                        </a:rPr>
                        <a:t>Mix-Freeze-Group</a:t>
                      </a:r>
                    </a:p>
                    <a:p>
                      <a:pPr marL="225425" marR="0" indent="-166688">
                        <a:spcBef>
                          <a:spcPts val="0"/>
                        </a:spcBef>
                        <a:spcAft>
                          <a:spcPts val="0"/>
                        </a:spcAft>
                        <a:buFont typeface="Wingdings" pitchFamily="2" charset="2"/>
                        <a:buChar char="q"/>
                      </a:pPr>
                      <a:r>
                        <a:rPr lang="en-US" sz="1000" b="0" dirty="0" smtClean="0">
                          <a:effectLst/>
                          <a:latin typeface="Arial Narrow"/>
                          <a:ea typeface="Times New Roman"/>
                        </a:rPr>
                        <a:t>Mix- N-Match</a:t>
                      </a:r>
                    </a:p>
                    <a:p>
                      <a:pPr marL="225425" marR="0" indent="-166688">
                        <a:spcBef>
                          <a:spcPts val="0"/>
                        </a:spcBef>
                        <a:spcAft>
                          <a:spcPts val="0"/>
                        </a:spcAft>
                        <a:buFont typeface="Wingdings" pitchFamily="2" charset="2"/>
                        <a:buChar char="q"/>
                      </a:pPr>
                      <a:r>
                        <a:rPr lang="en-US" sz="1000" b="0" dirty="0" smtClean="0">
                          <a:effectLst/>
                          <a:latin typeface="Arial Narrow"/>
                          <a:ea typeface="Times New Roman"/>
                        </a:rPr>
                        <a:t>Quiz-Quiz-Trade</a:t>
                      </a:r>
                    </a:p>
                    <a:p>
                      <a:pPr marL="225425" marR="0" indent="-166688">
                        <a:spcBef>
                          <a:spcPts val="0"/>
                        </a:spcBef>
                        <a:spcAft>
                          <a:spcPts val="0"/>
                        </a:spcAft>
                        <a:buFont typeface="Wingdings" pitchFamily="2" charset="2"/>
                        <a:buChar char="q"/>
                      </a:pPr>
                      <a:r>
                        <a:rPr lang="en-US" sz="1000" b="0" dirty="0" smtClean="0">
                          <a:effectLst/>
                          <a:latin typeface="Arial Narrow"/>
                          <a:ea typeface="Times New Roman"/>
                        </a:rPr>
                        <a:t>Rotating Review</a:t>
                      </a:r>
                    </a:p>
                    <a:p>
                      <a:pPr marL="225425" marR="0" indent="-166688">
                        <a:spcBef>
                          <a:spcPts val="0"/>
                        </a:spcBef>
                        <a:spcAft>
                          <a:spcPts val="0"/>
                        </a:spcAft>
                        <a:buFont typeface="Wingdings" pitchFamily="2" charset="2"/>
                        <a:buChar char="q"/>
                      </a:pPr>
                      <a:r>
                        <a:rPr lang="en-US" sz="1000" b="0" dirty="0" smtClean="0">
                          <a:effectLst/>
                          <a:latin typeface="Arial Narrow"/>
                          <a:ea typeface="Times New Roman"/>
                        </a:rPr>
                        <a:t>Showdown</a:t>
                      </a:r>
                    </a:p>
                    <a:p>
                      <a:pPr marL="225425" marR="0" indent="-166688">
                        <a:spcBef>
                          <a:spcPts val="0"/>
                        </a:spcBef>
                        <a:spcAft>
                          <a:spcPts val="0"/>
                        </a:spcAft>
                        <a:buFont typeface="Wingdings" pitchFamily="2" charset="2"/>
                        <a:buChar char="q"/>
                      </a:pPr>
                      <a:r>
                        <a:rPr lang="en-US" sz="1000" b="0" dirty="0" smtClean="0">
                          <a:effectLst/>
                          <a:latin typeface="Arial Narrow"/>
                          <a:ea typeface="Times New Roman"/>
                        </a:rPr>
                        <a:t>Talking Chips</a:t>
                      </a:r>
                    </a:p>
                    <a:p>
                      <a:pPr marL="225425" marR="0" indent="-166688">
                        <a:spcBef>
                          <a:spcPts val="0"/>
                        </a:spcBef>
                        <a:spcAft>
                          <a:spcPts val="0"/>
                        </a:spcAft>
                        <a:buFont typeface="Wingdings" pitchFamily="2" charset="2"/>
                        <a:buChar char="q"/>
                      </a:pPr>
                      <a:r>
                        <a:rPr lang="en-US" sz="1000" b="0" dirty="0" smtClean="0">
                          <a:effectLst/>
                          <a:latin typeface="Arial Narrow"/>
                          <a:ea typeface="Times New Roman"/>
                        </a:rPr>
                        <a:t>Team-Pair-Solo</a:t>
                      </a:r>
                    </a:p>
                    <a:p>
                      <a:pPr marL="225425" marR="0" indent="-166688">
                        <a:spcBef>
                          <a:spcPts val="0"/>
                        </a:spcBef>
                        <a:spcAft>
                          <a:spcPts val="0"/>
                        </a:spcAft>
                        <a:buFont typeface="Wingdings" pitchFamily="2" charset="2"/>
                        <a:buChar char="q"/>
                      </a:pPr>
                      <a:r>
                        <a:rPr lang="en-US" sz="1000" b="0" dirty="0" smtClean="0">
                          <a:effectLst/>
                          <a:latin typeface="Arial Narrow"/>
                          <a:ea typeface="Times New Roman"/>
                        </a:rPr>
                        <a:t>Who am I?</a:t>
                      </a:r>
                    </a:p>
                    <a:p>
                      <a:pPr marL="0" marR="0" indent="0">
                        <a:spcBef>
                          <a:spcPts val="0"/>
                        </a:spcBef>
                        <a:spcAft>
                          <a:spcPts val="0"/>
                        </a:spcAft>
                        <a:buFont typeface="Wingdings" pitchFamily="2" charset="2"/>
                        <a:buChar char="q"/>
                      </a:pPr>
                      <a:endParaRPr lang="en-US" sz="1200" b="0" dirty="0" smtClean="0">
                        <a:effectLst/>
                        <a:latin typeface="Arial Narrow"/>
                        <a:ea typeface="Times New Roman"/>
                      </a:endParaRPr>
                    </a:p>
                    <a:p>
                      <a:pPr marL="0" marR="0" indent="0">
                        <a:spcBef>
                          <a:spcPts val="0"/>
                        </a:spcBef>
                        <a:spcAft>
                          <a:spcPts val="0"/>
                        </a:spcAft>
                        <a:buFont typeface="Wingdings" pitchFamily="2" charset="2"/>
                        <a:buChar char="q"/>
                      </a:pPr>
                      <a:endParaRPr lang="en-US" sz="1200" b="0" dirty="0" smtClean="0">
                        <a:effectLst/>
                        <a:latin typeface="Arial Narrow"/>
                        <a:ea typeface="Times New Roman"/>
                      </a:endParaRPr>
                    </a:p>
                    <a:p>
                      <a:pPr marL="0" marR="0" indent="0">
                        <a:spcBef>
                          <a:spcPts val="0"/>
                        </a:spcBef>
                        <a:spcAft>
                          <a:spcPts val="0"/>
                        </a:spcAft>
                        <a:buFont typeface="Wingdings" pitchFamily="2" charset="2"/>
                        <a:buChar char="q"/>
                      </a:pPr>
                      <a:endParaRPr lang="en-US" sz="1200" b="0" dirty="0" smtClean="0">
                        <a:effectLst/>
                        <a:latin typeface="Arial Narrow"/>
                        <a:ea typeface="Times New Roman"/>
                      </a:endParaRPr>
                    </a:p>
                    <a:p>
                      <a:pPr marL="0" marR="0" indent="0">
                        <a:spcBef>
                          <a:spcPts val="0"/>
                        </a:spcBef>
                        <a:spcAft>
                          <a:spcPts val="0"/>
                        </a:spcAft>
                        <a:buFont typeface="Wingdings" pitchFamily="2" charset="2"/>
                        <a:buChar char="q"/>
                      </a:pPr>
                      <a:endParaRPr lang="en-US" sz="1200" b="0" dirty="0" smtClean="0">
                        <a:effectLst/>
                        <a:latin typeface="Arial Narrow"/>
                        <a:ea typeface="Times New Roman"/>
                      </a:endParaRPr>
                    </a:p>
                    <a:p>
                      <a:pPr marL="0" marR="0" indent="0">
                        <a:spcBef>
                          <a:spcPts val="0"/>
                        </a:spcBef>
                        <a:spcAft>
                          <a:spcPts val="0"/>
                        </a:spcAft>
                        <a:buFont typeface="Wingdings" pitchFamily="2" charset="2"/>
                        <a:buNone/>
                      </a:pPr>
                      <a:endParaRPr lang="en-US" sz="1200" b="0" dirty="0" smtClean="0">
                        <a:effectLst/>
                        <a:latin typeface="Arial Narrow"/>
                        <a:ea typeface="Times New Roman"/>
                      </a:endParaRPr>
                    </a:p>
                    <a:p>
                      <a:pPr marL="0" marR="0" indent="0">
                        <a:spcBef>
                          <a:spcPts val="0"/>
                        </a:spcBef>
                        <a:spcAft>
                          <a:spcPts val="0"/>
                        </a:spcAft>
                        <a:buFont typeface="Wingdings" pitchFamily="2" charset="2"/>
                        <a:buNone/>
                      </a:pPr>
                      <a:endParaRPr lang="en-US" sz="1200" b="0" dirty="0" smtClean="0">
                        <a:effectLst/>
                        <a:latin typeface="Arial Narrow"/>
                        <a:ea typeface="Times New Roman"/>
                      </a:endParaRPr>
                    </a:p>
                    <a:p>
                      <a:pPr marL="58738" marR="0" indent="0">
                        <a:spcBef>
                          <a:spcPts val="0"/>
                        </a:spcBef>
                        <a:spcAft>
                          <a:spcPts val="0"/>
                        </a:spcAft>
                        <a:buFont typeface="Wingdings" pitchFamily="2" charset="2"/>
                        <a:buNone/>
                      </a:pPr>
                      <a:endParaRPr lang="en-US" sz="1200" b="0" dirty="0" smtClean="0">
                        <a:effectLst/>
                        <a:latin typeface="Arial Narrow"/>
                        <a:ea typeface="Times New Roman"/>
                      </a:endParaRPr>
                    </a:p>
                    <a:p>
                      <a:pPr marL="58738" marR="0" lvl="0" indent="0" algn="l" defTabSz="914400" rtl="0" eaLnBrk="1" fontAlgn="auto" latinLnBrk="0" hangingPunct="1">
                        <a:lnSpc>
                          <a:spcPct val="100000"/>
                        </a:lnSpc>
                        <a:spcBef>
                          <a:spcPts val="0"/>
                        </a:spcBef>
                        <a:spcAft>
                          <a:spcPts val="0"/>
                        </a:spcAft>
                        <a:buClrTx/>
                        <a:buSzTx/>
                        <a:buFont typeface="Wingdings" pitchFamily="2" charset="2"/>
                        <a:buNone/>
                        <a:tabLst/>
                        <a:defRPr/>
                      </a:pPr>
                      <a:endParaRPr kumimoji="0" lang="en-US" sz="1000" b="0" i="1" u="none" strike="noStrike" kern="1200" cap="none" spc="0" normalizeH="0" baseline="0" noProof="0" dirty="0" smtClean="0">
                        <a:ln>
                          <a:noFill/>
                        </a:ln>
                        <a:solidFill>
                          <a:srgbClr val="000000"/>
                        </a:solidFill>
                        <a:effectLst/>
                        <a:uLnTx/>
                        <a:uFillTx/>
                        <a:latin typeface="Arial Narrow" pitchFamily="34" charset="0"/>
                        <a:ea typeface="+mn-ea"/>
                        <a:cs typeface="+mn-cs"/>
                      </a:endParaRPr>
                    </a:p>
                  </a:txBody>
                  <a:tcPr marL="8095" marR="8095"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marL="171450" indent="-171450">
                        <a:buFont typeface="Wingdings" pitchFamily="2" charset="2"/>
                        <a:buChar char="q"/>
                      </a:pPr>
                      <a:r>
                        <a:rPr lang="en-US" sz="1000" dirty="0" smtClean="0">
                          <a:solidFill>
                            <a:schemeClr val="tx1"/>
                          </a:solidFill>
                          <a:latin typeface="Arial Narrow" pitchFamily="34" charset="0"/>
                        </a:rPr>
                        <a:t>Talk a Mile a</a:t>
                      </a:r>
                      <a:r>
                        <a:rPr lang="en-US" sz="1000" baseline="0" dirty="0" smtClean="0">
                          <a:solidFill>
                            <a:schemeClr val="tx1"/>
                          </a:solidFill>
                          <a:latin typeface="Arial Narrow" pitchFamily="34" charset="0"/>
                        </a:rPr>
                        <a:t> Minute</a:t>
                      </a:r>
                    </a:p>
                    <a:p>
                      <a:pPr marL="171450" indent="-171450">
                        <a:buFont typeface="Wingdings" pitchFamily="2" charset="2"/>
                        <a:buChar char="q"/>
                      </a:pPr>
                      <a:r>
                        <a:rPr lang="en-US" sz="1000" baseline="0" dirty="0" smtClean="0">
                          <a:solidFill>
                            <a:schemeClr val="tx1"/>
                          </a:solidFill>
                          <a:latin typeface="Arial Narrow" pitchFamily="34" charset="0"/>
                        </a:rPr>
                        <a:t>Vocabulary Pyramid</a:t>
                      </a:r>
                    </a:p>
                    <a:p>
                      <a:pPr marL="171450" indent="-171450">
                        <a:buFont typeface="Wingdings" pitchFamily="2" charset="2"/>
                        <a:buChar char="q"/>
                      </a:pPr>
                      <a:r>
                        <a:rPr lang="en-US" sz="1000" baseline="0" dirty="0" smtClean="0">
                          <a:solidFill>
                            <a:schemeClr val="tx1"/>
                          </a:solidFill>
                          <a:latin typeface="Arial Narrow" pitchFamily="34" charset="0"/>
                        </a:rPr>
                        <a:t>What’s the Question? (Jeopardy)</a:t>
                      </a:r>
                    </a:p>
                    <a:p>
                      <a:pPr marL="171450" indent="-171450">
                        <a:buFont typeface="Wingdings" pitchFamily="2" charset="2"/>
                        <a:buChar char="q"/>
                      </a:pPr>
                      <a:r>
                        <a:rPr lang="en-US" sz="1000" baseline="0" dirty="0" smtClean="0">
                          <a:solidFill>
                            <a:schemeClr val="tx1"/>
                          </a:solidFill>
                          <a:latin typeface="Arial Narrow" pitchFamily="34" charset="0"/>
                        </a:rPr>
                        <a:t>Charades</a:t>
                      </a:r>
                    </a:p>
                    <a:p>
                      <a:pPr marL="171450" indent="-171450">
                        <a:buFont typeface="Wingdings" pitchFamily="2" charset="2"/>
                        <a:buChar char="q"/>
                      </a:pPr>
                      <a:r>
                        <a:rPr lang="en-US" sz="1000" baseline="0" dirty="0" smtClean="0">
                          <a:solidFill>
                            <a:schemeClr val="tx1"/>
                          </a:solidFill>
                          <a:latin typeface="Arial Narrow" pitchFamily="34" charset="0"/>
                        </a:rPr>
                        <a:t>Pictionary</a:t>
                      </a:r>
                    </a:p>
                    <a:p>
                      <a:pPr marL="0" indent="0">
                        <a:buFont typeface="Wingdings" pitchFamily="2" charset="2"/>
                        <a:buNone/>
                      </a:pPr>
                      <a:endParaRPr lang="en-US" sz="1000" baseline="0" dirty="0" smtClean="0">
                        <a:solidFill>
                          <a:schemeClr val="tx1"/>
                        </a:solidFill>
                        <a:latin typeface="Arial Narrow" pitchFamily="34" charset="0"/>
                      </a:endParaRPr>
                    </a:p>
                    <a:p>
                      <a:pPr marL="0" indent="0">
                        <a:buFont typeface="Wingdings" pitchFamily="2" charset="2"/>
                        <a:buNone/>
                      </a:pPr>
                      <a:endParaRPr lang="en-US" sz="1000" baseline="0" dirty="0" smtClean="0">
                        <a:solidFill>
                          <a:schemeClr val="tx1"/>
                        </a:solidFill>
                        <a:latin typeface="Arial Narrow" pitchFamily="34" charset="0"/>
                      </a:endParaRPr>
                    </a:p>
                    <a:p>
                      <a:pPr marL="171450" indent="-171450">
                        <a:buFont typeface="Wingdings" pitchFamily="2" charset="2"/>
                        <a:buChar char="q"/>
                      </a:pPr>
                      <a:endParaRPr lang="en-US" sz="1000" baseline="0" dirty="0" smtClean="0">
                        <a:solidFill>
                          <a:schemeClr val="tx1"/>
                        </a:solidFill>
                        <a:latin typeface="Arial Narrow" pitchFamily="34" charset="0"/>
                      </a:endParaRPr>
                    </a:p>
                    <a:p>
                      <a:pPr marL="0" indent="0">
                        <a:buFont typeface="Wingdings" pitchFamily="2" charset="2"/>
                        <a:buNone/>
                      </a:pPr>
                      <a:endParaRPr lang="en-US" sz="1000" baseline="0" dirty="0" smtClean="0">
                        <a:solidFill>
                          <a:schemeClr val="tx1"/>
                        </a:solidFill>
                        <a:latin typeface="Arial Narrow" pitchFamily="34" charset="0"/>
                      </a:endParaRPr>
                    </a:p>
                    <a:p>
                      <a:pPr marL="0" indent="0">
                        <a:buFont typeface="Wingdings" pitchFamily="2" charset="2"/>
                        <a:buNone/>
                      </a:pPr>
                      <a:endParaRPr lang="en-US" sz="1000" baseline="0" dirty="0" smtClean="0">
                        <a:solidFill>
                          <a:schemeClr val="tx1"/>
                        </a:solidFill>
                        <a:latin typeface="Arial Narrow" pitchFamily="34" charset="0"/>
                      </a:endParaRPr>
                    </a:p>
                    <a:p>
                      <a:pPr marL="0" indent="0">
                        <a:buFont typeface="Wingdings" pitchFamily="2" charset="2"/>
                        <a:buNone/>
                      </a:pPr>
                      <a:r>
                        <a:rPr lang="en-US" sz="1000" baseline="0" dirty="0" smtClean="0">
                          <a:solidFill>
                            <a:schemeClr val="tx1"/>
                          </a:solidFill>
                          <a:latin typeface="Arial Narrow" pitchFamily="34" charset="0"/>
                        </a:rPr>
                        <a:t>Free PowerPoint Game Templates:</a:t>
                      </a:r>
                    </a:p>
                    <a:p>
                      <a:pPr marL="171450" indent="-171450">
                        <a:buFont typeface="Wingdings" pitchFamily="2" charset="2"/>
                        <a:buChar char="q"/>
                      </a:pPr>
                      <a:r>
                        <a:rPr lang="en-US" sz="1000" dirty="0" smtClean="0">
                          <a:solidFill>
                            <a:schemeClr val="tx1"/>
                          </a:solidFill>
                          <a:latin typeface="Arial Narrow" pitchFamily="34" charset="0"/>
                          <a:hlinkClick r:id="rId4"/>
                        </a:rPr>
                        <a:t>http://jc-schools.net/tutorials/PPT-games/</a:t>
                      </a:r>
                      <a:endParaRPr lang="en-US" sz="1000" dirty="0" smtClean="0">
                        <a:solidFill>
                          <a:schemeClr val="tx1"/>
                        </a:solidFill>
                        <a:latin typeface="Arial Narrow" pitchFamily="34" charset="0"/>
                      </a:endParaRPr>
                    </a:p>
                    <a:p>
                      <a:pPr marL="0" indent="0">
                        <a:buFont typeface="Wingdings" pitchFamily="2" charset="2"/>
                        <a:buNone/>
                      </a:pPr>
                      <a:endParaRPr lang="en-US" sz="1000" dirty="0" smtClean="0">
                        <a:solidFill>
                          <a:schemeClr val="tx1"/>
                        </a:solidFill>
                        <a:latin typeface="Arial Narrow" pitchFamily="34" charset="0"/>
                      </a:endParaRPr>
                    </a:p>
                    <a:p>
                      <a:pPr marL="171450" indent="-171450">
                        <a:buFont typeface="Wingdings" pitchFamily="2" charset="2"/>
                        <a:buChar char="q"/>
                      </a:pPr>
                      <a:r>
                        <a:rPr lang="en-US" sz="1000" dirty="0" smtClean="0">
                          <a:solidFill>
                            <a:schemeClr val="tx1"/>
                          </a:solidFill>
                          <a:latin typeface="Arial Narrow" pitchFamily="34" charset="0"/>
                          <a:hlinkClick r:id="rId5"/>
                        </a:rPr>
                        <a:t>http://people.uncw.edu/ertzbergerj/ppt_games.html</a:t>
                      </a:r>
                      <a:endParaRPr lang="en-US" sz="1000" dirty="0" smtClean="0">
                        <a:solidFill>
                          <a:schemeClr val="tx1"/>
                        </a:solidFill>
                        <a:latin typeface="Arial Narrow" pitchFamily="34" charset="0"/>
                      </a:endParaRPr>
                    </a:p>
                    <a:p>
                      <a:pPr marL="171450" indent="-171450">
                        <a:buFont typeface="Wingdings" pitchFamily="2" charset="2"/>
                        <a:buChar char="q"/>
                      </a:pPr>
                      <a:endParaRPr lang="en-US" sz="1000" dirty="0" smtClean="0">
                        <a:solidFill>
                          <a:schemeClr val="tx1"/>
                        </a:solidFill>
                        <a:latin typeface="Arial Narrow" pitchFamily="34" charset="0"/>
                      </a:endParaRPr>
                    </a:p>
                    <a:p>
                      <a:pPr marL="0" indent="0">
                        <a:buFont typeface="Wingdings" pitchFamily="2" charset="2"/>
                        <a:buNone/>
                      </a:pPr>
                      <a:endParaRPr lang="en-US" sz="1000" dirty="0" smtClean="0">
                        <a:solidFill>
                          <a:schemeClr val="tx1"/>
                        </a:solidFill>
                        <a:latin typeface="Arial Narrow" pitchFamily="34" charset="0"/>
                      </a:endParaRPr>
                    </a:p>
                    <a:p>
                      <a:pPr marL="0" indent="0">
                        <a:buFont typeface="Wingdings" pitchFamily="2" charset="2"/>
                        <a:buNone/>
                      </a:pPr>
                      <a:endParaRPr lang="en-US" sz="1000" dirty="0" smtClean="0">
                        <a:solidFill>
                          <a:schemeClr val="tx1"/>
                        </a:solidFill>
                        <a:latin typeface="Arial Narrow" pitchFamily="34" charset="0"/>
                      </a:endParaRPr>
                    </a:p>
                    <a:p>
                      <a:pPr marL="0" indent="0">
                        <a:buFont typeface="Wingdings" pitchFamily="2" charset="2"/>
                        <a:buNone/>
                      </a:pPr>
                      <a:endParaRPr lang="en-US" sz="1000" dirty="0" smtClean="0">
                        <a:solidFill>
                          <a:schemeClr val="tx1"/>
                        </a:solidFill>
                        <a:latin typeface="Arial Narrow" pitchFamily="34" charset="0"/>
                      </a:endParaRPr>
                    </a:p>
                    <a:p>
                      <a:pPr marL="0" indent="0">
                        <a:buFont typeface="Wingdings" pitchFamily="2" charset="2"/>
                        <a:buNone/>
                      </a:pPr>
                      <a:endParaRPr lang="en-US" sz="1000" dirty="0" smtClean="0">
                        <a:solidFill>
                          <a:schemeClr val="tx1"/>
                        </a:solidFill>
                        <a:latin typeface="Arial Narrow" pitchFamily="34" charset="0"/>
                      </a:endParaRPr>
                    </a:p>
                    <a:p>
                      <a:pPr marL="0" indent="0">
                        <a:buFont typeface="Wingdings" pitchFamily="2" charset="2"/>
                        <a:buNone/>
                      </a:pPr>
                      <a:endParaRPr lang="en-US" sz="1000" dirty="0" smtClean="0">
                        <a:solidFill>
                          <a:schemeClr val="tx1"/>
                        </a:solidFill>
                        <a:latin typeface="Arial Narrow" pitchFamily="34" charset="0"/>
                      </a:endParaRPr>
                    </a:p>
                    <a:p>
                      <a:pPr marL="0" indent="0">
                        <a:buFont typeface="Wingdings" pitchFamily="2" charset="2"/>
                        <a:buNone/>
                      </a:pPr>
                      <a:endParaRPr lang="en-US" sz="1000" dirty="0" smtClean="0">
                        <a:solidFill>
                          <a:schemeClr val="tx1"/>
                        </a:solidFill>
                        <a:latin typeface="Arial Narrow" pitchFamily="34" charset="0"/>
                      </a:endParaRPr>
                    </a:p>
                    <a:p>
                      <a:pPr marL="0" indent="0">
                        <a:buFont typeface="Wingdings" pitchFamily="2" charset="2"/>
                        <a:buNone/>
                      </a:pPr>
                      <a:endParaRPr lang="en-US" sz="1000" dirty="0" smtClean="0">
                        <a:solidFill>
                          <a:schemeClr val="tx1"/>
                        </a:solidFill>
                        <a:latin typeface="Arial Narrow" pitchFamily="34" charset="0"/>
                      </a:endParaRPr>
                    </a:p>
                    <a:p>
                      <a:pPr marL="0" indent="0">
                        <a:buFont typeface="Wingdings" pitchFamily="2" charset="2"/>
                        <a:buNone/>
                      </a:pPr>
                      <a:endParaRPr lang="en-US" sz="1000" dirty="0" smtClean="0">
                        <a:solidFill>
                          <a:schemeClr val="tx1"/>
                        </a:solidFill>
                        <a:latin typeface="Arial Narrow" pitchFamily="34" charset="0"/>
                      </a:endParaRPr>
                    </a:p>
                    <a:p>
                      <a:pPr marL="0" indent="0">
                        <a:buFont typeface="Wingdings" pitchFamily="2" charset="2"/>
                        <a:buNone/>
                      </a:pPr>
                      <a:endParaRPr lang="en-US" sz="1000" dirty="0" smtClean="0">
                        <a:solidFill>
                          <a:schemeClr val="tx1"/>
                        </a:solidFill>
                        <a:latin typeface="Arial Narrow" pitchFamily="34" charset="0"/>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r>
            </a:tbl>
          </a:graphicData>
        </a:graphic>
      </p:graphicFrame>
      <p:sp>
        <p:nvSpPr>
          <p:cNvPr id="53275" name="TextBox 1"/>
          <p:cNvSpPr txBox="1">
            <a:spLocks noChangeArrowheads="1"/>
          </p:cNvSpPr>
          <p:nvPr/>
        </p:nvSpPr>
        <p:spPr bwMode="auto">
          <a:xfrm>
            <a:off x="5486400" y="6640513"/>
            <a:ext cx="2590800" cy="215900"/>
          </a:xfrm>
          <a:prstGeom prst="rect">
            <a:avLst/>
          </a:prstGeom>
          <a:noFill/>
          <a:ln w="9525">
            <a:noFill/>
            <a:miter lim="800000"/>
            <a:headEnd/>
            <a:tailEnd/>
          </a:ln>
        </p:spPr>
        <p:txBody>
          <a:bodyPr>
            <a:spAutoFit/>
          </a:bodyPr>
          <a:lstStyle/>
          <a:p>
            <a:pPr algn="r"/>
            <a:r>
              <a:rPr lang="en-US" sz="800">
                <a:solidFill>
                  <a:srgbClr val="000000"/>
                </a:solidFill>
              </a:rPr>
              <a:t>(Marzano &amp; Pickering, 2005)</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120650" y="146050"/>
          <a:ext cx="8794671" cy="5903896"/>
        </p:xfrm>
        <a:graphic>
          <a:graphicData uri="http://schemas.openxmlformats.org/drawingml/2006/table">
            <a:tbl>
              <a:tblPr firstRow="1" bandRow="1">
                <a:tableStyleId>{5C22544A-7EE6-4342-B048-85BDC9FD1C3A}</a:tableStyleId>
              </a:tblPr>
              <a:tblGrid>
                <a:gridCol w="557649"/>
                <a:gridCol w="695365"/>
                <a:gridCol w="1912253"/>
                <a:gridCol w="1713297"/>
                <a:gridCol w="979027"/>
                <a:gridCol w="2937080"/>
              </a:tblGrid>
              <a:tr h="715933">
                <a:tc gridSpan="6">
                  <a:txBody>
                    <a:bodyPr/>
                    <a:lstStyle/>
                    <a:p>
                      <a:pPr algn="l"/>
                      <a:r>
                        <a:rPr lang="en-US" sz="1200" b="1" dirty="0" smtClean="0">
                          <a:solidFill>
                            <a:schemeClr val="tx1"/>
                          </a:solidFill>
                          <a:latin typeface="Arial Narrow" pitchFamily="34" charset="0"/>
                        </a:rPr>
                        <a:t>Step 6:</a:t>
                      </a:r>
                      <a:r>
                        <a:rPr lang="en-US" sz="1200" b="1" baseline="0" dirty="0" smtClean="0">
                          <a:solidFill>
                            <a:schemeClr val="tx1"/>
                          </a:solidFill>
                          <a:latin typeface="Arial Narrow" pitchFamily="34" charset="0"/>
                        </a:rPr>
                        <a:t> Analyze Student Expectations to determine the following: identification of Readiness or Supporting standards, a reminder of the cognitive rigor, the content &amp; significant bulleted specificity, supplemental resources,  and  potential research-based instructional strategies.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hMerge="1">
                  <a:txBody>
                    <a:bodyPr/>
                    <a:lstStyle/>
                    <a:p>
                      <a:endParaRPr lang="en-US"/>
                    </a:p>
                  </a:txBody>
                  <a:tcPr/>
                </a:tc>
                <a:tc hMerge="1">
                  <a:txBody>
                    <a:bodyPr/>
                    <a:lstStyle/>
                    <a:p>
                      <a:pPr marL="119063" marR="0" lvl="0" indent="-119063" algn="l" defTabSz="914400" rtl="0" eaLnBrk="1" fontAlgn="auto" latinLnBrk="0" hangingPunct="1">
                        <a:lnSpc>
                          <a:spcPct val="100000"/>
                        </a:lnSpc>
                        <a:spcBef>
                          <a:spcPts val="0"/>
                        </a:spcBef>
                        <a:spcAft>
                          <a:spcPts val="0"/>
                        </a:spcAft>
                        <a:buClrTx/>
                        <a:buSzTx/>
                        <a:buFont typeface="Arial" pitchFamily="34" charset="0"/>
                        <a:buChar char="•"/>
                        <a:tabLst/>
                        <a:defRPr/>
                      </a:pPr>
                      <a:endParaRPr kumimoji="0" lang="en-US" sz="1000" b="0" i="0" u="none" strike="noStrike" kern="1200" cap="none" spc="0" normalizeH="0" baseline="0" noProof="0" dirty="0" smtClean="0">
                        <a:ln>
                          <a:noFill/>
                        </a:ln>
                        <a:solidFill>
                          <a:srgbClr val="000000"/>
                        </a:solidFill>
                        <a:effectLst/>
                        <a:uLnTx/>
                        <a:uFillTx/>
                        <a:latin typeface="Arial Narrow" pitchFamily="34" charset="0"/>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hMerge="1">
                  <a:txBody>
                    <a:bodyPr/>
                    <a:lstStyle/>
                    <a:p>
                      <a:pPr algn="ctr"/>
                      <a:endParaRPr lang="en-US" sz="1000" b="0" dirty="0">
                        <a:solidFill>
                          <a:schemeClr val="tx1"/>
                        </a:solidFill>
                        <a:latin typeface="Arial Narrow"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hMerge="1">
                  <a:txBody>
                    <a:bodyPr/>
                    <a:lstStyle/>
                    <a:p>
                      <a:pPr algn="ctr"/>
                      <a:endParaRPr lang="en-US" sz="800" b="1" dirty="0">
                        <a:solidFill>
                          <a:schemeClr val="tx1"/>
                        </a:solidFill>
                        <a:latin typeface="Arial Narrow"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hMerge="1">
                  <a:txBody>
                    <a:bodyPr/>
                    <a:lstStyle/>
                    <a:p>
                      <a:pPr algn="ctr"/>
                      <a:endParaRPr lang="en-US" sz="800" b="0" dirty="0" smtClean="0">
                        <a:solidFill>
                          <a:schemeClr val="tx1"/>
                        </a:solidFill>
                        <a:latin typeface="Arial Narrow"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r>
              <a:tr h="477288">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00" b="1" dirty="0" smtClean="0">
                          <a:solidFill>
                            <a:schemeClr val="tx1"/>
                          </a:solidFill>
                          <a:latin typeface="Arial Narrow" pitchFamily="34" charset="0"/>
                        </a:rPr>
                        <a:t>TEKS</a:t>
                      </a:r>
                      <a:r>
                        <a:rPr lang="en-US" sz="1000" b="1" baseline="0" dirty="0" smtClean="0">
                          <a:solidFill>
                            <a:schemeClr val="tx1"/>
                          </a:solidFill>
                          <a:latin typeface="Arial Narrow" pitchFamily="34" charset="0"/>
                        </a:rPr>
                        <a:t> SE#</a:t>
                      </a:r>
                      <a:endParaRPr lang="en-US" sz="600" b="0" i="0" dirty="0" smtClean="0">
                        <a:solidFill>
                          <a:schemeClr val="tx1"/>
                        </a:solidFill>
                        <a:latin typeface="Arial Narrow"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en-US" sz="800" b="1" dirty="0" smtClean="0">
                          <a:solidFill>
                            <a:schemeClr val="tx1"/>
                          </a:solidFill>
                          <a:latin typeface="Arial Narrow" pitchFamily="34" charset="0"/>
                        </a:rPr>
                        <a:t>R or</a:t>
                      </a:r>
                      <a:r>
                        <a:rPr lang="en-US" sz="800" b="1" baseline="0" dirty="0" smtClean="0">
                          <a:solidFill>
                            <a:schemeClr val="tx1"/>
                          </a:solidFill>
                          <a:latin typeface="Arial Narrow" pitchFamily="34" charset="0"/>
                        </a:rPr>
                        <a:t> S</a:t>
                      </a:r>
                      <a:r>
                        <a:rPr lang="en-US" sz="800" b="1" dirty="0" smtClean="0">
                          <a:solidFill>
                            <a:schemeClr val="tx1"/>
                          </a:solidFill>
                          <a:latin typeface="Arial Narrow" pitchFamily="34" charset="0"/>
                        </a:rPr>
                        <a:t>  Standard? </a:t>
                      </a:r>
                      <a:endParaRPr lang="en-US" sz="800" b="1" dirty="0">
                        <a:solidFill>
                          <a:schemeClr val="tx1"/>
                        </a:solidFill>
                        <a:latin typeface="Arial Narrow"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smtClean="0">
                          <a:ln>
                            <a:noFill/>
                          </a:ln>
                          <a:solidFill>
                            <a:prstClr val="black"/>
                          </a:solidFill>
                          <a:effectLst/>
                          <a:uLnTx/>
                          <a:uFillTx/>
                          <a:latin typeface="Arial Narrow" pitchFamily="34" charset="0"/>
                          <a:ea typeface="+mn-ea"/>
                          <a:cs typeface="+mn-cs"/>
                        </a:rPr>
                        <a:t>COGNITIVE RIGOR</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600" b="0" i="0" u="none" strike="noStrike" kern="1200" cap="none" spc="0" normalizeH="0" baseline="0" noProof="0" dirty="0" smtClean="0">
                          <a:ln>
                            <a:noFill/>
                          </a:ln>
                          <a:solidFill>
                            <a:prstClr val="black"/>
                          </a:solidFill>
                          <a:effectLst/>
                          <a:uLnTx/>
                          <a:uFillTx/>
                          <a:latin typeface="Arial Narrow" pitchFamily="34" charset="0"/>
                          <a:ea typeface="+mn-ea"/>
                          <a:cs typeface="+mn-cs"/>
                        </a:rPr>
                        <a:t>(The VERBS in both the K &amp; S Statement &amp; the SE)</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600" b="0" i="0" u="none" strike="noStrike" kern="1200" cap="none" spc="0" normalizeH="0" baseline="0" noProof="0" dirty="0" smtClean="0">
                        <a:ln>
                          <a:noFill/>
                        </a:ln>
                        <a:solidFill>
                          <a:srgbClr val="000000"/>
                        </a:solidFill>
                        <a:effectLst/>
                        <a:uLnTx/>
                        <a:uFillTx/>
                        <a:latin typeface="Arial Narrow" pitchFamily="34" charset="0"/>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smtClean="0">
                          <a:ln>
                            <a:noFill/>
                          </a:ln>
                          <a:solidFill>
                            <a:srgbClr val="000000"/>
                          </a:solidFill>
                          <a:effectLst/>
                          <a:uLnTx/>
                          <a:uFillTx/>
                          <a:latin typeface="Arial Narrow" pitchFamily="34" charset="0"/>
                          <a:ea typeface="+mn-ea"/>
                          <a:cs typeface="+mn-cs"/>
                        </a:rPr>
                        <a:t>CONTENT SPECIFICITY  </a:t>
                      </a:r>
                      <a:r>
                        <a:rPr kumimoji="0" lang="en-US" sz="600" b="0" i="0" u="none" strike="noStrike" kern="1200" cap="none" spc="0" normalizeH="0" baseline="0" noProof="0" dirty="0" smtClean="0">
                          <a:ln>
                            <a:noFill/>
                          </a:ln>
                          <a:solidFill>
                            <a:srgbClr val="000000"/>
                          </a:solidFill>
                          <a:effectLst/>
                          <a:uLnTx/>
                          <a:uFillTx/>
                          <a:latin typeface="Arial Narrow" pitchFamily="34" charset="0"/>
                          <a:ea typeface="+mn-ea"/>
                          <a:cs typeface="+mn-cs"/>
                        </a:rPr>
                        <a:t>(All Caps)</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600" b="0" i="0" u="none" strike="noStrike" kern="1200" cap="none" spc="0" normalizeH="0" baseline="0" noProof="0" dirty="0" smtClean="0">
                          <a:ln>
                            <a:noFill/>
                          </a:ln>
                          <a:solidFill>
                            <a:srgbClr val="000000"/>
                          </a:solidFill>
                          <a:effectLst/>
                          <a:uLnTx/>
                          <a:uFillTx/>
                          <a:latin typeface="Arial Narrow" pitchFamily="34" charset="0"/>
                          <a:ea typeface="+mn-ea"/>
                          <a:cs typeface="+mn-cs"/>
                        </a:rPr>
                        <a:t>(Include Significant Bulleted Specificity)</a:t>
                      </a:r>
                    </a:p>
                    <a:p>
                      <a:pPr algn="ctr"/>
                      <a:endParaRPr lang="en-US" sz="600" b="0" dirty="0">
                        <a:solidFill>
                          <a:schemeClr val="tx1"/>
                        </a:solidFill>
                        <a:latin typeface="Arial Narrow"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en-US" sz="1000" b="1" dirty="0" smtClean="0">
                          <a:solidFill>
                            <a:schemeClr val="tx1"/>
                          </a:solidFill>
                          <a:latin typeface="Arial Narrow" pitchFamily="34" charset="0"/>
                        </a:rPr>
                        <a:t>Supplemental</a:t>
                      </a:r>
                      <a:r>
                        <a:rPr lang="en-US" sz="1000" b="1" baseline="0" dirty="0" smtClean="0">
                          <a:solidFill>
                            <a:schemeClr val="tx1"/>
                          </a:solidFill>
                          <a:latin typeface="Arial Narrow" pitchFamily="34" charset="0"/>
                        </a:rPr>
                        <a:t> Resources</a:t>
                      </a:r>
                    </a:p>
                    <a:p>
                      <a:pPr algn="ctr"/>
                      <a:r>
                        <a:rPr lang="en-US" sz="600" b="0" baseline="0" dirty="0" smtClean="0">
                          <a:solidFill>
                            <a:schemeClr val="tx1"/>
                          </a:solidFill>
                          <a:latin typeface="Arial Narrow" pitchFamily="34" charset="0"/>
                        </a:rPr>
                        <a:t>(Page #’s)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en-US" sz="1200" b="1" dirty="0" smtClean="0">
                          <a:solidFill>
                            <a:schemeClr val="tx1"/>
                          </a:solidFill>
                          <a:latin typeface="Arial Narrow" pitchFamily="34" charset="0"/>
                        </a:rPr>
                        <a:t>Potential</a:t>
                      </a:r>
                      <a:r>
                        <a:rPr lang="en-US" sz="1200" b="1" baseline="0" dirty="0" smtClean="0">
                          <a:solidFill>
                            <a:schemeClr val="tx1"/>
                          </a:solidFill>
                          <a:latin typeface="Arial Narrow" pitchFamily="34" charset="0"/>
                        </a:rPr>
                        <a:t> </a:t>
                      </a:r>
                      <a:r>
                        <a:rPr lang="en-US" sz="1200" b="1" dirty="0" smtClean="0">
                          <a:solidFill>
                            <a:schemeClr val="tx1"/>
                          </a:solidFill>
                          <a:latin typeface="Arial Narrow" pitchFamily="34" charset="0"/>
                        </a:rPr>
                        <a:t>Research-based</a:t>
                      </a:r>
                      <a:r>
                        <a:rPr lang="en-US" sz="1200" b="1" baseline="0" dirty="0" smtClean="0">
                          <a:solidFill>
                            <a:schemeClr val="tx1"/>
                          </a:solidFill>
                          <a:latin typeface="Arial Narrow" pitchFamily="34" charset="0"/>
                        </a:rPr>
                        <a:t> </a:t>
                      </a:r>
                      <a:r>
                        <a:rPr lang="en-US" sz="1200" b="1" dirty="0" smtClean="0">
                          <a:solidFill>
                            <a:schemeClr val="tx1"/>
                          </a:solidFill>
                          <a:latin typeface="Arial Narrow" pitchFamily="34" charset="0"/>
                        </a:rPr>
                        <a:t>Instructional Strategies</a:t>
                      </a:r>
                    </a:p>
                    <a:p>
                      <a:pPr algn="ctr"/>
                      <a:r>
                        <a:rPr lang="en-US" sz="800" b="0" i="0" dirty="0" smtClean="0">
                          <a:solidFill>
                            <a:schemeClr val="tx1"/>
                          </a:solidFill>
                          <a:latin typeface="Arial Narrow" pitchFamily="34" charset="0"/>
                        </a:rPr>
                        <a:t>(Consult</a:t>
                      </a:r>
                      <a:r>
                        <a:rPr lang="en-US" sz="800" b="0" i="0" baseline="0" dirty="0" smtClean="0">
                          <a:solidFill>
                            <a:schemeClr val="tx1"/>
                          </a:solidFill>
                          <a:latin typeface="Arial Narrow" pitchFamily="34" charset="0"/>
                        </a:rPr>
                        <a:t> Exemplar Lessons if available)</a:t>
                      </a:r>
                      <a:endParaRPr lang="en-US" sz="800" b="0" i="0" dirty="0" smtClean="0">
                        <a:solidFill>
                          <a:schemeClr val="tx1"/>
                        </a:solidFill>
                        <a:latin typeface="Arial Narrow"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r>
              <a:tr h="0">
                <a:tc gridSpan="6">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00" b="1" i="0" dirty="0" smtClean="0">
                          <a:solidFill>
                            <a:schemeClr val="bg1"/>
                          </a:solidFill>
                          <a:latin typeface="Arial Narrow" pitchFamily="34" charset="0"/>
                        </a:rPr>
                        <a:t>Use the </a:t>
                      </a:r>
                      <a:r>
                        <a:rPr lang="en-US" sz="1000" b="1" dirty="0" smtClean="0">
                          <a:solidFill>
                            <a:srgbClr val="FFFFFF"/>
                          </a:solidFill>
                          <a:effectLst/>
                          <a:latin typeface="Arial Narrow"/>
                          <a:ea typeface="Times New Roman"/>
                        </a:rPr>
                        <a:t>Research-based Instructional Strategies Checklist</a:t>
                      </a:r>
                      <a:r>
                        <a:rPr lang="en-US" sz="1000" b="1" baseline="0" dirty="0" smtClean="0">
                          <a:solidFill>
                            <a:srgbClr val="FFFFFF"/>
                          </a:solidFill>
                          <a:effectLst/>
                          <a:latin typeface="Arial Narrow"/>
                          <a:ea typeface="Times New Roman"/>
                        </a:rPr>
                        <a:t> </a:t>
                      </a:r>
                      <a:r>
                        <a:rPr lang="en-US" sz="1000" b="1" i="0" baseline="0" dirty="0" smtClean="0">
                          <a:solidFill>
                            <a:schemeClr val="bg1"/>
                          </a:solidFill>
                          <a:latin typeface="Arial Narrow" pitchFamily="34" charset="0"/>
                        </a:rPr>
                        <a:t>on the following page to select  potential research-based strategies.</a:t>
                      </a:r>
                      <a:endParaRPr lang="en-US" sz="1000" b="1" i="0" dirty="0" smtClean="0">
                        <a:solidFill>
                          <a:schemeClr val="bg1"/>
                        </a:solidFill>
                        <a:latin typeface="Arial Narrow"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hMerge="1">
                  <a:txBody>
                    <a:bodyPr/>
                    <a:lstStyle/>
                    <a:p>
                      <a:pPr algn="ctr"/>
                      <a:endParaRPr lang="en-US" sz="800" b="1" dirty="0">
                        <a:solidFill>
                          <a:schemeClr val="tx1"/>
                        </a:solidFill>
                        <a:latin typeface="Arial Narrow"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600" b="0" i="0" u="none" strike="noStrike" kern="1200" cap="none" spc="0" normalizeH="0" baseline="0" noProof="0" dirty="0" smtClean="0">
                        <a:ln>
                          <a:noFill/>
                        </a:ln>
                        <a:solidFill>
                          <a:srgbClr val="000000"/>
                        </a:solidFill>
                        <a:effectLst/>
                        <a:uLnTx/>
                        <a:uFillTx/>
                        <a:latin typeface="Arial Narrow" pitchFamily="34" charset="0"/>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hMerge="1">
                  <a:txBody>
                    <a:bodyPr/>
                    <a:lstStyle/>
                    <a:p>
                      <a:pPr algn="ctr"/>
                      <a:endParaRPr lang="en-US" sz="600" b="0" dirty="0">
                        <a:solidFill>
                          <a:schemeClr val="tx1"/>
                        </a:solidFill>
                        <a:latin typeface="Arial Narrow"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hMerge="1">
                  <a:txBody>
                    <a:bodyPr/>
                    <a:lstStyle/>
                    <a:p>
                      <a:pPr algn="ctr"/>
                      <a:endParaRPr lang="en-US" sz="600" b="0" baseline="0" dirty="0" smtClean="0">
                        <a:solidFill>
                          <a:schemeClr val="tx1"/>
                        </a:solidFill>
                        <a:latin typeface="Arial Narrow"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hMerge="1">
                  <a:txBody>
                    <a:bodyPr/>
                    <a:lstStyle/>
                    <a:p>
                      <a:pPr algn="ctr"/>
                      <a:endParaRPr lang="en-US" sz="800" b="0" i="0" dirty="0" smtClean="0">
                        <a:solidFill>
                          <a:schemeClr val="tx1"/>
                        </a:solidFill>
                        <a:latin typeface="Arial Narrow"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r>
              <a:tr h="463035">
                <a:tc>
                  <a:txBody>
                    <a:bodyPr/>
                    <a:lstStyle/>
                    <a:p>
                      <a:pPr algn="ctr"/>
                      <a:endParaRPr lang="en-US" sz="1000" b="0" i="0" dirty="0" smtClean="0">
                        <a:solidFill>
                          <a:srgbClr val="FF0000"/>
                        </a:solidFill>
                        <a:latin typeface="Arial Narrow" pitchFamily="34" charset="0"/>
                      </a:endParaRPr>
                    </a:p>
                    <a:p>
                      <a:pPr algn="ctr"/>
                      <a:endParaRPr lang="en-US" sz="1000" b="0" i="0" dirty="0" smtClean="0">
                        <a:solidFill>
                          <a:srgbClr val="FF0000"/>
                        </a:solidFill>
                        <a:latin typeface="Arial Narrow" pitchFamily="34" charset="0"/>
                      </a:endParaRPr>
                    </a:p>
                    <a:p>
                      <a:pPr algn="ctr"/>
                      <a:endParaRPr lang="en-US" sz="1000" b="0" i="0" dirty="0" smtClean="0">
                        <a:solidFill>
                          <a:srgbClr val="FF0000"/>
                        </a:solidFill>
                        <a:latin typeface="Arial Narrow" pitchFamily="34" charset="0"/>
                      </a:endParaRPr>
                    </a:p>
                    <a:p>
                      <a:pPr algn="ctr"/>
                      <a:endParaRPr lang="en-US" sz="1000" b="0" i="0" dirty="0" smtClean="0">
                        <a:solidFill>
                          <a:srgbClr val="FF0000"/>
                        </a:solidFill>
                        <a:latin typeface="Arial Narrow" pitchFamily="34" charset="0"/>
                      </a:endParaRPr>
                    </a:p>
                    <a:p>
                      <a:pPr algn="ctr"/>
                      <a:endParaRPr lang="en-US" sz="1000" b="0" i="0" dirty="0" smtClean="0">
                        <a:solidFill>
                          <a:srgbClr val="FF0000"/>
                        </a:solidFill>
                        <a:latin typeface="Arial Narrow" pitchFamily="34" charset="0"/>
                      </a:endParaRPr>
                    </a:p>
                    <a:p>
                      <a:pPr algn="ctr"/>
                      <a:endParaRPr lang="en-US" sz="1000" b="0" i="0" dirty="0">
                        <a:solidFill>
                          <a:srgbClr val="FF0000"/>
                        </a:solidFill>
                        <a:latin typeface="Arial Narrow"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sz="1000" b="0" i="0" dirty="0">
                        <a:solidFill>
                          <a:srgbClr val="FF0000"/>
                        </a:solidFill>
                        <a:latin typeface="Arial Narrow"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000" b="1" i="0" dirty="0" smtClean="0">
                        <a:solidFill>
                          <a:srgbClr val="FF0000"/>
                        </a:solidFill>
                        <a:latin typeface="Arial Narrow" pitchFamily="34" charset="0"/>
                      </a:endParaRPr>
                    </a:p>
                    <a:p>
                      <a:endParaRPr lang="en-US" sz="1000" b="1" i="0" dirty="0" smtClean="0">
                        <a:solidFill>
                          <a:srgbClr val="FF0000"/>
                        </a:solidFill>
                        <a:latin typeface="Arial Narrow" pitchFamily="34" charset="0"/>
                      </a:endParaRPr>
                    </a:p>
                    <a:p>
                      <a:endParaRPr lang="en-US" sz="1000" b="1" i="0" dirty="0" smtClean="0">
                        <a:solidFill>
                          <a:srgbClr val="FF0000"/>
                        </a:solidFill>
                        <a:latin typeface="Arial Narrow" pitchFamily="34" charset="0"/>
                      </a:endParaRPr>
                    </a:p>
                    <a:p>
                      <a:endParaRPr lang="en-US" sz="1000" b="1" i="0" dirty="0" smtClean="0">
                        <a:solidFill>
                          <a:srgbClr val="FF0000"/>
                        </a:solidFill>
                        <a:latin typeface="Arial Narrow" pitchFamily="34" charset="0"/>
                      </a:endParaRPr>
                    </a:p>
                    <a:p>
                      <a:endParaRPr lang="en-US" sz="1000" b="1" i="0" dirty="0" smtClean="0">
                        <a:solidFill>
                          <a:srgbClr val="FF0000"/>
                        </a:solidFill>
                        <a:latin typeface="Arial Narrow" pitchFamily="34" charset="0"/>
                      </a:endParaRPr>
                    </a:p>
                    <a:p>
                      <a:endParaRPr lang="en-US" sz="1000" b="1" i="0" dirty="0" smtClean="0">
                        <a:solidFill>
                          <a:srgbClr val="FF0000"/>
                        </a:solidFill>
                        <a:latin typeface="Arial Narrow"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000" i="0" dirty="0">
                        <a:solidFill>
                          <a:srgbClr val="FF0000"/>
                        </a:solidFill>
                        <a:latin typeface="Arial Narrow"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sz="800" dirty="0">
                        <a:solidFill>
                          <a:srgbClr val="FF0000"/>
                        </a:solidFill>
                        <a:latin typeface="Arial Narrow"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indent="0">
                        <a:buFont typeface="Arial" pitchFamily="34" charset="0"/>
                        <a:buNone/>
                      </a:pPr>
                      <a:endParaRPr lang="en-US" sz="1000" b="0" dirty="0">
                        <a:solidFill>
                          <a:srgbClr val="FF0000"/>
                        </a:solidFill>
                        <a:latin typeface="Arial Narrow"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447795">
                <a:tc>
                  <a:txBody>
                    <a:bodyPr/>
                    <a:lstStyle/>
                    <a:p>
                      <a:pPr algn="ctr"/>
                      <a:endParaRPr lang="en-US" sz="1000" b="0" i="0" dirty="0" smtClean="0">
                        <a:solidFill>
                          <a:srgbClr val="FF0000"/>
                        </a:solidFill>
                        <a:latin typeface="Arial Narrow" pitchFamily="34" charset="0"/>
                      </a:endParaRPr>
                    </a:p>
                    <a:p>
                      <a:pPr algn="ctr"/>
                      <a:endParaRPr lang="en-US" sz="1000" b="0" i="0" dirty="0" smtClean="0">
                        <a:solidFill>
                          <a:srgbClr val="FF0000"/>
                        </a:solidFill>
                        <a:latin typeface="Arial Narrow" pitchFamily="34" charset="0"/>
                      </a:endParaRPr>
                    </a:p>
                    <a:p>
                      <a:pPr algn="ctr"/>
                      <a:endParaRPr lang="en-US" sz="1000" b="0" i="0" dirty="0" smtClean="0">
                        <a:solidFill>
                          <a:srgbClr val="FF0000"/>
                        </a:solidFill>
                        <a:latin typeface="Arial Narrow" pitchFamily="34" charset="0"/>
                      </a:endParaRPr>
                    </a:p>
                    <a:p>
                      <a:pPr algn="ctr"/>
                      <a:endParaRPr lang="en-US" sz="1000" b="0" i="0" dirty="0" smtClean="0">
                        <a:solidFill>
                          <a:srgbClr val="FF0000"/>
                        </a:solidFill>
                        <a:latin typeface="Arial Narrow" pitchFamily="34" charset="0"/>
                      </a:endParaRPr>
                    </a:p>
                    <a:p>
                      <a:pPr algn="ctr"/>
                      <a:endParaRPr lang="en-US" sz="1000" b="0" i="0" dirty="0" smtClean="0">
                        <a:solidFill>
                          <a:srgbClr val="FF0000"/>
                        </a:solidFill>
                        <a:latin typeface="Arial Narrow" pitchFamily="34" charset="0"/>
                      </a:endParaRPr>
                    </a:p>
                    <a:p>
                      <a:pPr algn="ctr"/>
                      <a:endParaRPr lang="en-US" sz="1000" b="0" i="0" dirty="0" smtClean="0">
                        <a:solidFill>
                          <a:srgbClr val="FF0000"/>
                        </a:solidFill>
                        <a:latin typeface="Arial Narrow" pitchFamily="34" charset="0"/>
                      </a:endParaRPr>
                    </a:p>
                    <a:p>
                      <a:pPr algn="ctr"/>
                      <a:endParaRPr lang="en-US" sz="1000" b="0" i="0" dirty="0" smtClean="0">
                        <a:solidFill>
                          <a:srgbClr val="FF0000"/>
                        </a:solidFill>
                        <a:latin typeface="Arial Narrow"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000" b="0" i="0" dirty="0" smtClean="0">
                        <a:solidFill>
                          <a:srgbClr val="FF0000"/>
                        </a:solidFill>
                        <a:latin typeface="Arial Narrow"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000" b="1" i="0" dirty="0" smtClean="0">
                        <a:solidFill>
                          <a:srgbClr val="FF0000"/>
                        </a:solidFill>
                        <a:latin typeface="Arial Narrow" pitchFamily="34" charset="0"/>
                      </a:endParaRPr>
                    </a:p>
                    <a:p>
                      <a:endParaRPr lang="en-US" sz="1000" b="1" i="0" dirty="0" smtClean="0">
                        <a:solidFill>
                          <a:srgbClr val="FF0000"/>
                        </a:solidFill>
                        <a:latin typeface="Arial Narrow" pitchFamily="34" charset="0"/>
                      </a:endParaRPr>
                    </a:p>
                    <a:p>
                      <a:endParaRPr lang="en-US" sz="1000" b="1" i="0" dirty="0" smtClean="0">
                        <a:solidFill>
                          <a:srgbClr val="FF0000"/>
                        </a:solidFill>
                        <a:latin typeface="Arial Narrow" pitchFamily="34" charset="0"/>
                      </a:endParaRPr>
                    </a:p>
                    <a:p>
                      <a:endParaRPr lang="en-US" sz="1000" b="1" i="0" dirty="0" smtClean="0">
                        <a:solidFill>
                          <a:srgbClr val="FF0000"/>
                        </a:solidFill>
                        <a:latin typeface="Arial Narrow" pitchFamily="34" charset="0"/>
                      </a:endParaRPr>
                    </a:p>
                    <a:p>
                      <a:endParaRPr lang="en-US" sz="1000" b="1" i="0" dirty="0" smtClean="0">
                        <a:solidFill>
                          <a:srgbClr val="FF0000"/>
                        </a:solidFill>
                        <a:latin typeface="Arial Narrow" pitchFamily="34" charset="0"/>
                      </a:endParaRPr>
                    </a:p>
                    <a:p>
                      <a:endParaRPr lang="en-US" sz="1000" b="1" i="0" dirty="0" smtClean="0">
                        <a:solidFill>
                          <a:srgbClr val="FF0000"/>
                        </a:solidFill>
                        <a:latin typeface="Arial Narrow" pitchFamily="34" charset="0"/>
                      </a:endParaRPr>
                    </a:p>
                    <a:p>
                      <a:endParaRPr lang="en-US" sz="1000" b="1" i="0" dirty="0">
                        <a:solidFill>
                          <a:srgbClr val="FF0000"/>
                        </a:solidFill>
                        <a:latin typeface="Arial Narrow"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000" b="1" i="0" dirty="0">
                        <a:solidFill>
                          <a:srgbClr val="FF0000"/>
                        </a:solidFill>
                        <a:latin typeface="Arial Narrow"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sz="1000" dirty="0">
                        <a:solidFill>
                          <a:srgbClr val="FF0000"/>
                        </a:solidFill>
                        <a:latin typeface="Arial Narrow"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112713" indent="-112713">
                        <a:buFont typeface="Arial" pitchFamily="34" charset="0"/>
                        <a:buChar char="•"/>
                      </a:pPr>
                      <a:endParaRPr lang="en-US" sz="1000" b="0" dirty="0">
                        <a:solidFill>
                          <a:srgbClr val="FF0000"/>
                        </a:solidFill>
                        <a:latin typeface="Arial Narrow"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042683">
                <a:tc>
                  <a:txBody>
                    <a:bodyPr/>
                    <a:lstStyle/>
                    <a:p>
                      <a:pPr algn="ctr"/>
                      <a:endParaRPr lang="en-US" sz="1000" b="0" i="0" dirty="0" smtClean="0">
                        <a:solidFill>
                          <a:srgbClr val="FF0000"/>
                        </a:solidFill>
                        <a:latin typeface="Arial Narrow" pitchFamily="34" charset="0"/>
                      </a:endParaRPr>
                    </a:p>
                    <a:p>
                      <a:pPr algn="ctr"/>
                      <a:endParaRPr lang="en-US" sz="1000" b="0" i="0" dirty="0" smtClean="0">
                        <a:solidFill>
                          <a:srgbClr val="FF0000"/>
                        </a:solidFill>
                        <a:latin typeface="Arial Narrow" pitchFamily="34" charset="0"/>
                      </a:endParaRPr>
                    </a:p>
                    <a:p>
                      <a:pPr algn="ctr"/>
                      <a:endParaRPr lang="en-US" sz="1000" b="0" i="0" dirty="0" smtClean="0">
                        <a:solidFill>
                          <a:srgbClr val="FF0000"/>
                        </a:solidFill>
                        <a:latin typeface="Arial Narrow" pitchFamily="34" charset="0"/>
                      </a:endParaRPr>
                    </a:p>
                    <a:p>
                      <a:pPr algn="ctr"/>
                      <a:endParaRPr lang="en-US" sz="1000" b="0" i="0" dirty="0" smtClean="0">
                        <a:solidFill>
                          <a:srgbClr val="FF0000"/>
                        </a:solidFill>
                        <a:latin typeface="Arial Narrow" pitchFamily="34" charset="0"/>
                      </a:endParaRPr>
                    </a:p>
                    <a:p>
                      <a:pPr algn="ctr"/>
                      <a:endParaRPr lang="en-US" sz="1000" b="0" i="0" dirty="0" smtClean="0">
                        <a:solidFill>
                          <a:srgbClr val="FF0000"/>
                        </a:solidFill>
                        <a:latin typeface="Arial Narrow" pitchFamily="34" charset="0"/>
                      </a:endParaRPr>
                    </a:p>
                    <a:p>
                      <a:pPr algn="ctr"/>
                      <a:endParaRPr lang="en-US" sz="1000" b="0" i="0" dirty="0" smtClean="0">
                        <a:solidFill>
                          <a:srgbClr val="FF0000"/>
                        </a:solidFill>
                        <a:latin typeface="Arial Narrow" pitchFamily="34" charset="0"/>
                      </a:endParaRPr>
                    </a:p>
                    <a:p>
                      <a:pPr algn="ctr"/>
                      <a:endParaRPr lang="en-US" sz="1000" b="0" i="0" dirty="0">
                        <a:solidFill>
                          <a:srgbClr val="FF0000"/>
                        </a:solidFill>
                        <a:latin typeface="Arial Narrow"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sz="1000" b="0" i="0" dirty="0">
                        <a:solidFill>
                          <a:srgbClr val="FF0000"/>
                        </a:solidFill>
                        <a:latin typeface="Arial Narrow"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1" i="0" u="none" strike="noStrike" kern="1200" cap="none" spc="0" normalizeH="0" baseline="0" noProof="0" dirty="0" smtClean="0">
                        <a:ln>
                          <a:noFill/>
                        </a:ln>
                        <a:solidFill>
                          <a:srgbClr val="FF0000"/>
                        </a:solidFill>
                        <a:effectLst/>
                        <a:uLnTx/>
                        <a:uFillTx/>
                        <a:latin typeface="Arial Narrow"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1" i="0" u="none" strike="noStrike" kern="1200" cap="none" spc="0" normalizeH="0" baseline="0" noProof="0" dirty="0" smtClean="0">
                        <a:ln>
                          <a:noFill/>
                        </a:ln>
                        <a:solidFill>
                          <a:srgbClr val="FF0000"/>
                        </a:solidFill>
                        <a:effectLst/>
                        <a:uLnTx/>
                        <a:uFillTx/>
                        <a:latin typeface="Arial Narrow"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1" i="0" u="none" strike="noStrike" kern="1200" cap="none" spc="0" normalizeH="0" baseline="0" noProof="0" dirty="0" smtClean="0">
                        <a:ln>
                          <a:noFill/>
                        </a:ln>
                        <a:solidFill>
                          <a:srgbClr val="FF0000"/>
                        </a:solidFill>
                        <a:effectLst/>
                        <a:uLnTx/>
                        <a:uFillTx/>
                        <a:latin typeface="Arial Narrow"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1" i="0" u="none" strike="noStrike" kern="1200" cap="none" spc="0" normalizeH="0" baseline="0" noProof="0" dirty="0" smtClean="0">
                        <a:ln>
                          <a:noFill/>
                        </a:ln>
                        <a:solidFill>
                          <a:srgbClr val="FF0000"/>
                        </a:solidFill>
                        <a:effectLst/>
                        <a:uLnTx/>
                        <a:uFillTx/>
                        <a:latin typeface="Arial Narrow"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1" i="0" u="none" strike="noStrike" kern="1200" cap="none" spc="0" normalizeH="0" baseline="0" noProof="0" dirty="0" smtClean="0">
                        <a:ln>
                          <a:noFill/>
                        </a:ln>
                        <a:solidFill>
                          <a:srgbClr val="FF0000"/>
                        </a:solidFill>
                        <a:effectLst/>
                        <a:uLnTx/>
                        <a:uFillTx/>
                        <a:latin typeface="Arial Narrow"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1" i="0" u="none" strike="noStrike" kern="1200" cap="none" spc="0" normalizeH="0" baseline="0" noProof="0" dirty="0" smtClean="0">
                        <a:ln>
                          <a:noFill/>
                        </a:ln>
                        <a:solidFill>
                          <a:srgbClr val="FF0000"/>
                        </a:solidFill>
                        <a:effectLst/>
                        <a:uLnTx/>
                        <a:uFillTx/>
                        <a:latin typeface="Arial Narrow"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1" i="0" u="none" strike="noStrike" kern="1200" cap="none" spc="0" normalizeH="0" baseline="0" noProof="0" dirty="0" smtClean="0">
                        <a:ln>
                          <a:noFill/>
                        </a:ln>
                        <a:solidFill>
                          <a:srgbClr val="FF0000"/>
                        </a:solidFill>
                        <a:effectLst/>
                        <a:uLnTx/>
                        <a:uFillTx/>
                        <a:latin typeface="Arial Narrow" pitchFamily="34" charset="0"/>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sz="1000" dirty="0">
                        <a:solidFill>
                          <a:srgbClr val="FF0000"/>
                        </a:solidFill>
                        <a:latin typeface="Arial Narrow"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sz="800" dirty="0">
                        <a:solidFill>
                          <a:srgbClr val="FF0000"/>
                        </a:solidFill>
                        <a:latin typeface="Arial Narrow"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112713" indent="-112713">
                        <a:buFont typeface="Arial" pitchFamily="34" charset="0"/>
                        <a:buChar char="•"/>
                      </a:pPr>
                      <a:endParaRPr lang="en-US" sz="1000" b="0" dirty="0">
                        <a:solidFill>
                          <a:srgbClr val="FF0000"/>
                        </a:solidFill>
                        <a:latin typeface="Arial Narrow"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042683">
                <a:tc>
                  <a:txBody>
                    <a:bodyPr/>
                    <a:lstStyle/>
                    <a:p>
                      <a:pPr algn="ctr"/>
                      <a:endParaRPr lang="en-US" sz="1000" b="0" i="0" dirty="0" smtClean="0">
                        <a:solidFill>
                          <a:srgbClr val="FF0000"/>
                        </a:solidFill>
                        <a:latin typeface="Arial Narrow"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sz="1000" b="0" i="0" dirty="0">
                        <a:solidFill>
                          <a:srgbClr val="FF0000"/>
                        </a:solidFill>
                        <a:latin typeface="Arial Narrow"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1" i="0" u="none" strike="noStrike" kern="1200" cap="none" spc="0" normalizeH="0" baseline="0" noProof="0" dirty="0" smtClean="0">
                        <a:ln>
                          <a:noFill/>
                        </a:ln>
                        <a:solidFill>
                          <a:srgbClr val="FF0000"/>
                        </a:solidFill>
                        <a:effectLst/>
                        <a:uLnTx/>
                        <a:uFillTx/>
                        <a:latin typeface="Arial Narrow"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1" i="0" u="none" strike="noStrike" kern="1200" cap="none" spc="0" normalizeH="0" baseline="0" noProof="0" dirty="0" smtClean="0">
                        <a:ln>
                          <a:noFill/>
                        </a:ln>
                        <a:solidFill>
                          <a:srgbClr val="FF0000"/>
                        </a:solidFill>
                        <a:effectLst/>
                        <a:uLnTx/>
                        <a:uFillTx/>
                        <a:latin typeface="Arial Narrow"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1" i="0" u="none" strike="noStrike" kern="1200" cap="none" spc="0" normalizeH="0" baseline="0" noProof="0" dirty="0" smtClean="0">
                        <a:ln>
                          <a:noFill/>
                        </a:ln>
                        <a:solidFill>
                          <a:srgbClr val="FF0000"/>
                        </a:solidFill>
                        <a:effectLst/>
                        <a:uLnTx/>
                        <a:uFillTx/>
                        <a:latin typeface="Arial Narrow"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1" i="0" u="none" strike="noStrike" kern="1200" cap="none" spc="0" normalizeH="0" baseline="0" noProof="0" dirty="0" smtClean="0">
                        <a:ln>
                          <a:noFill/>
                        </a:ln>
                        <a:solidFill>
                          <a:srgbClr val="FF0000"/>
                        </a:solidFill>
                        <a:effectLst/>
                        <a:uLnTx/>
                        <a:uFillTx/>
                        <a:latin typeface="Arial Narrow"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1" i="0" u="none" strike="noStrike" kern="1200" cap="none" spc="0" normalizeH="0" baseline="0" noProof="0" dirty="0" smtClean="0">
                        <a:ln>
                          <a:noFill/>
                        </a:ln>
                        <a:solidFill>
                          <a:srgbClr val="FF0000"/>
                        </a:solidFill>
                        <a:effectLst/>
                        <a:uLnTx/>
                        <a:uFillTx/>
                        <a:latin typeface="Arial Narrow" pitchFamily="34" charset="0"/>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sz="1000" dirty="0">
                        <a:solidFill>
                          <a:srgbClr val="FF0000"/>
                        </a:solidFill>
                        <a:latin typeface="Arial Narrow"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sz="1000" dirty="0">
                        <a:solidFill>
                          <a:srgbClr val="FF0000"/>
                        </a:solidFill>
                        <a:latin typeface="Arial Narrow"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indent="0">
                        <a:buFont typeface="Arial" pitchFamily="34" charset="0"/>
                        <a:buNone/>
                      </a:pPr>
                      <a:endParaRPr lang="en-US" sz="1000" baseline="0" dirty="0" smtClean="0">
                        <a:solidFill>
                          <a:srgbClr val="FF0000"/>
                        </a:solidFill>
                        <a:latin typeface="Arial Narrow"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54327" name="TextBox 1"/>
          <p:cNvSpPr txBox="1">
            <a:spLocks noChangeArrowheads="1"/>
          </p:cNvSpPr>
          <p:nvPr/>
        </p:nvSpPr>
        <p:spPr bwMode="auto">
          <a:xfrm>
            <a:off x="228600" y="6611938"/>
            <a:ext cx="8686800" cy="246062"/>
          </a:xfrm>
          <a:prstGeom prst="rect">
            <a:avLst/>
          </a:prstGeom>
          <a:noFill/>
          <a:ln w="9525">
            <a:noFill/>
            <a:miter lim="800000"/>
            <a:headEnd/>
            <a:tailEnd/>
          </a:ln>
        </p:spPr>
        <p:txBody>
          <a:bodyPr>
            <a:spAutoFit/>
          </a:bodyPr>
          <a:lstStyle/>
          <a:p>
            <a:pPr algn="ctr"/>
            <a:r>
              <a:rPr lang="en-US" sz="1000">
                <a:solidFill>
                  <a:srgbClr val="000000"/>
                </a:solidFill>
                <a:latin typeface="Calibri" pitchFamily="34" charset="0"/>
              </a:rPr>
              <a:t>Copy this page as many times as necessary to analyze each Student Expectation on the IFD.</a:t>
            </a:r>
          </a:p>
        </p:txBody>
      </p:sp>
    </p:spTree>
  </p:cSld>
  <p:clrMapOvr>
    <a:masterClrMapping/>
  </p:clrMapOvr>
  <p:transition>
    <p:fade thruBlk="1"/>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 6"/>
          <p:cNvGraphicFramePr>
            <a:graphicFrameLocks noGrp="1"/>
          </p:cNvGraphicFramePr>
          <p:nvPr/>
        </p:nvGraphicFramePr>
        <p:xfrm>
          <a:off x="196850" y="152400"/>
          <a:ext cx="8763000" cy="6339840"/>
        </p:xfrm>
        <a:graphic>
          <a:graphicData uri="http://schemas.openxmlformats.org/drawingml/2006/table">
            <a:tbl>
              <a:tblPr firstRow="1" firstCol="1" lastRow="1" lastCol="1" bandRow="1" bandCol="1"/>
              <a:tblGrid>
                <a:gridCol w="4284848"/>
                <a:gridCol w="4478152"/>
              </a:tblGrid>
              <a:tr h="130993">
                <a:tc gridSpan="2">
                  <a:txBody>
                    <a:bodyPr/>
                    <a:lstStyle/>
                    <a:p>
                      <a:pPr marL="0" marR="0" algn="ctr">
                        <a:spcBef>
                          <a:spcPts val="0"/>
                        </a:spcBef>
                        <a:spcAft>
                          <a:spcPts val="0"/>
                        </a:spcAft>
                      </a:pPr>
                      <a:r>
                        <a:rPr lang="en-US" sz="1800" b="1" dirty="0">
                          <a:solidFill>
                            <a:srgbClr val="FFFFFF"/>
                          </a:solidFill>
                          <a:effectLst/>
                          <a:latin typeface="Arial Narrow"/>
                          <a:ea typeface="Times New Roman"/>
                        </a:rPr>
                        <a:t>Research-based </a:t>
                      </a:r>
                      <a:r>
                        <a:rPr lang="en-US" sz="1800" b="1" dirty="0" smtClean="0">
                          <a:solidFill>
                            <a:srgbClr val="FFFFFF"/>
                          </a:solidFill>
                          <a:effectLst/>
                          <a:latin typeface="Arial Narrow"/>
                          <a:ea typeface="Times New Roman"/>
                        </a:rPr>
                        <a:t>Instructional Strategies  (Marzano, Pickering, &amp; Pollock, 2001)</a:t>
                      </a:r>
                      <a:endParaRPr lang="en-US" sz="1800" dirty="0">
                        <a:effectLst/>
                        <a:latin typeface="Times New Roman"/>
                        <a:ea typeface="Times New Roman"/>
                      </a:endParaRPr>
                    </a:p>
                  </a:txBody>
                  <a:tcPr marL="37528" marR="375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00"/>
                    </a:solidFill>
                  </a:tcPr>
                </a:tc>
                <a:tc hMerge="1">
                  <a:txBody>
                    <a:bodyPr/>
                    <a:lstStyle/>
                    <a:p>
                      <a:endParaRPr lang="en-US"/>
                    </a:p>
                  </a:txBody>
                  <a:tcPr/>
                </a:tc>
              </a:tr>
              <a:tr h="2968893">
                <a:tc>
                  <a:txBody>
                    <a:bodyPr/>
                    <a:lstStyle/>
                    <a:p>
                      <a:pPr marL="0" marR="0" lvl="0" indent="0" algn="l">
                        <a:spcBef>
                          <a:spcPts val="0"/>
                        </a:spcBef>
                        <a:spcAft>
                          <a:spcPts val="0"/>
                        </a:spcAft>
                        <a:buFont typeface="Wingdings"/>
                        <a:buNone/>
                        <a:tabLst>
                          <a:tab pos="114300" algn="l"/>
                        </a:tabLst>
                      </a:pPr>
                      <a:r>
                        <a:rPr lang="en-US" sz="1100" b="1" dirty="0">
                          <a:effectLst/>
                          <a:latin typeface="Arial Narrow"/>
                          <a:ea typeface="Times New Roman"/>
                        </a:rPr>
                        <a:t>Identifying Similarities &amp; Differences*</a:t>
                      </a:r>
                      <a:endParaRPr lang="en-US" sz="1100" dirty="0">
                        <a:effectLst/>
                        <a:latin typeface="Times New Roman"/>
                        <a:ea typeface="Times New Roman"/>
                      </a:endParaRPr>
                    </a:p>
                    <a:p>
                      <a:pPr marL="171450" marR="0" lvl="0" indent="-171450" algn="l">
                        <a:spcBef>
                          <a:spcPts val="0"/>
                        </a:spcBef>
                        <a:spcAft>
                          <a:spcPts val="0"/>
                        </a:spcAft>
                        <a:buFont typeface="Wingdings" pitchFamily="2" charset="2"/>
                        <a:buChar char="q"/>
                        <a:tabLst>
                          <a:tab pos="457200" algn="l"/>
                        </a:tabLst>
                      </a:pPr>
                      <a:r>
                        <a:rPr lang="en-US" sz="1000" i="1" dirty="0">
                          <a:effectLst/>
                          <a:latin typeface="Arial Narrow"/>
                          <a:ea typeface="Times New Roman"/>
                        </a:rPr>
                        <a:t>Thinking </a:t>
                      </a:r>
                      <a:r>
                        <a:rPr lang="en-US" sz="1000" i="1" dirty="0" smtClean="0">
                          <a:effectLst/>
                          <a:latin typeface="Arial Narrow"/>
                          <a:ea typeface="Times New Roman"/>
                        </a:rPr>
                        <a:t>Maps</a:t>
                      </a:r>
                      <a:endParaRPr lang="en-US" sz="1000" i="0" dirty="0" smtClean="0">
                        <a:effectLst/>
                        <a:latin typeface="Times New Roman"/>
                        <a:ea typeface="Times New Roman"/>
                      </a:endParaRPr>
                    </a:p>
                    <a:p>
                      <a:pPr marL="171450" marR="0" lvl="0" indent="-171450" algn="l">
                        <a:spcBef>
                          <a:spcPts val="0"/>
                        </a:spcBef>
                        <a:spcAft>
                          <a:spcPts val="0"/>
                        </a:spcAft>
                        <a:buFont typeface="Wingdings" pitchFamily="2" charset="2"/>
                        <a:buChar char="q"/>
                        <a:tabLst>
                          <a:tab pos="457200" algn="l"/>
                        </a:tabLst>
                      </a:pPr>
                      <a:r>
                        <a:rPr lang="en-US" sz="1000" i="1" dirty="0" smtClean="0">
                          <a:effectLst/>
                          <a:latin typeface="Arial Narrow"/>
                          <a:ea typeface="Times New Roman"/>
                        </a:rPr>
                        <a:t>Compare/Contrast</a:t>
                      </a:r>
                      <a:r>
                        <a:rPr lang="en-US" sz="1000" i="1" dirty="0">
                          <a:effectLst/>
                          <a:latin typeface="Arial Narrow"/>
                          <a:ea typeface="Times New Roman"/>
                        </a:rPr>
                        <a:t>; Classify/Categorize; </a:t>
                      </a:r>
                      <a:r>
                        <a:rPr lang="en-US" sz="1000" i="1" dirty="0" smtClean="0">
                          <a:effectLst/>
                          <a:latin typeface="Arial Narrow"/>
                          <a:ea typeface="Times New Roman"/>
                        </a:rPr>
                        <a:t>Analogies</a:t>
                      </a:r>
                      <a:endParaRPr lang="en-US" sz="1000" i="0" dirty="0" smtClean="0">
                        <a:effectLst/>
                        <a:latin typeface="Times New Roman"/>
                        <a:ea typeface="Times New Roman"/>
                      </a:endParaRPr>
                    </a:p>
                    <a:p>
                      <a:pPr marL="171450" marR="0" lvl="0" indent="-171450" algn="l">
                        <a:spcBef>
                          <a:spcPts val="0"/>
                        </a:spcBef>
                        <a:spcAft>
                          <a:spcPts val="0"/>
                        </a:spcAft>
                        <a:buFont typeface="Wingdings" pitchFamily="2" charset="2"/>
                        <a:buChar char="q"/>
                        <a:tabLst>
                          <a:tab pos="457200" algn="l"/>
                        </a:tabLst>
                      </a:pPr>
                      <a:r>
                        <a:rPr lang="en-US" sz="1000" i="1" dirty="0" smtClean="0">
                          <a:effectLst/>
                          <a:latin typeface="Arial Narrow"/>
                          <a:ea typeface="Times New Roman"/>
                        </a:rPr>
                        <a:t>Venn Diagrams</a:t>
                      </a:r>
                      <a:endParaRPr lang="en-US" sz="1000" i="0" dirty="0" smtClean="0">
                        <a:effectLst/>
                        <a:latin typeface="Times New Roman"/>
                        <a:ea typeface="Times New Roman"/>
                      </a:endParaRPr>
                    </a:p>
                    <a:p>
                      <a:pPr marL="171450" marR="0" lvl="0" indent="-171450" algn="l">
                        <a:spcBef>
                          <a:spcPts val="0"/>
                        </a:spcBef>
                        <a:spcAft>
                          <a:spcPts val="0"/>
                        </a:spcAft>
                        <a:buFont typeface="Wingdings" pitchFamily="2" charset="2"/>
                        <a:buChar char="q"/>
                        <a:tabLst>
                          <a:tab pos="457200" algn="l"/>
                        </a:tabLst>
                      </a:pPr>
                      <a:r>
                        <a:rPr lang="en-US" sz="1000" i="1" dirty="0" smtClean="0">
                          <a:effectLst/>
                          <a:latin typeface="Arial Narrow"/>
                          <a:ea typeface="Times New Roman"/>
                        </a:rPr>
                        <a:t>T-Chart</a:t>
                      </a:r>
                      <a:endParaRPr lang="en-US" sz="1000" i="0" dirty="0" smtClean="0">
                        <a:effectLst/>
                        <a:latin typeface="Times New Roman"/>
                        <a:ea typeface="Times New Roman"/>
                      </a:endParaRPr>
                    </a:p>
                    <a:p>
                      <a:pPr marL="171450" marR="0" lvl="0" indent="-171450" algn="l">
                        <a:spcBef>
                          <a:spcPts val="0"/>
                        </a:spcBef>
                        <a:spcAft>
                          <a:spcPts val="0"/>
                        </a:spcAft>
                        <a:buFont typeface="Wingdings" pitchFamily="2" charset="2"/>
                        <a:buChar char="q"/>
                        <a:tabLst>
                          <a:tab pos="457200" algn="l"/>
                        </a:tabLst>
                      </a:pPr>
                      <a:r>
                        <a:rPr lang="en-US" sz="1000" i="1" dirty="0" smtClean="0">
                          <a:effectLst/>
                          <a:latin typeface="Arial Narrow"/>
                          <a:ea typeface="Times New Roman"/>
                        </a:rPr>
                        <a:t>Sentence Frame</a:t>
                      </a:r>
                      <a:endParaRPr lang="en-US" sz="1000" i="0" dirty="0" smtClean="0">
                        <a:effectLst/>
                        <a:latin typeface="Times New Roman"/>
                        <a:ea typeface="Times New Roman"/>
                      </a:endParaRPr>
                    </a:p>
                    <a:p>
                      <a:pPr marL="171450" marR="0" lvl="0" indent="-171450" algn="l">
                        <a:spcBef>
                          <a:spcPts val="0"/>
                        </a:spcBef>
                        <a:spcAft>
                          <a:spcPts val="0"/>
                        </a:spcAft>
                        <a:buFont typeface="Wingdings" pitchFamily="2" charset="2"/>
                        <a:buChar char="q"/>
                        <a:tabLst>
                          <a:tab pos="457200" algn="l"/>
                        </a:tabLst>
                      </a:pPr>
                      <a:r>
                        <a:rPr lang="en-US" sz="1000" i="1" dirty="0" smtClean="0">
                          <a:effectLst/>
                          <a:latin typeface="Arial Narrow"/>
                          <a:ea typeface="Times New Roman"/>
                        </a:rPr>
                        <a:t>Card Sort</a:t>
                      </a:r>
                      <a:endParaRPr lang="en-US" sz="1000" i="0" dirty="0" smtClean="0">
                        <a:effectLst/>
                        <a:latin typeface="Times New Roman"/>
                        <a:ea typeface="Times New Roman"/>
                      </a:endParaRPr>
                    </a:p>
                    <a:p>
                      <a:pPr marL="171450" marR="0" lvl="0" indent="-171450" algn="l">
                        <a:spcBef>
                          <a:spcPts val="0"/>
                        </a:spcBef>
                        <a:spcAft>
                          <a:spcPts val="0"/>
                        </a:spcAft>
                        <a:buFont typeface="Wingdings" pitchFamily="2" charset="2"/>
                        <a:buChar char="q"/>
                        <a:tabLst>
                          <a:tab pos="457200" algn="l"/>
                        </a:tabLst>
                      </a:pPr>
                      <a:r>
                        <a:rPr lang="en-US" sz="1000" i="1" dirty="0" smtClean="0">
                          <a:effectLst/>
                          <a:latin typeface="Arial Narrow"/>
                          <a:ea typeface="Times New Roman"/>
                        </a:rPr>
                        <a:t>Manipulative </a:t>
                      </a:r>
                      <a:r>
                        <a:rPr lang="en-US" sz="1000" i="1" dirty="0">
                          <a:effectLst/>
                          <a:latin typeface="Arial Narrow"/>
                          <a:ea typeface="Times New Roman"/>
                        </a:rPr>
                        <a:t>Sorts</a:t>
                      </a:r>
                      <a:endParaRPr lang="en-US" sz="1000" dirty="0">
                        <a:effectLst/>
                        <a:latin typeface="Times New Roman"/>
                        <a:ea typeface="Times New Roman"/>
                      </a:endParaRPr>
                    </a:p>
                    <a:p>
                      <a:pPr marL="228600" marR="0" algn="l">
                        <a:spcBef>
                          <a:spcPts val="0"/>
                        </a:spcBef>
                        <a:spcAft>
                          <a:spcPts val="0"/>
                        </a:spcAft>
                      </a:pPr>
                      <a:r>
                        <a:rPr lang="en-US" sz="1100" dirty="0">
                          <a:effectLst/>
                          <a:latin typeface="Arial Narrow"/>
                          <a:ea typeface="Times New Roman"/>
                        </a:rPr>
                        <a:t> </a:t>
                      </a:r>
                      <a:endParaRPr lang="en-US" sz="1100" dirty="0">
                        <a:effectLst/>
                        <a:latin typeface="Times New Roman"/>
                        <a:ea typeface="Times New Roman"/>
                      </a:endParaRPr>
                    </a:p>
                    <a:p>
                      <a:pPr marL="139700" marR="0" indent="-139700" algn="l">
                        <a:spcBef>
                          <a:spcPts val="0"/>
                        </a:spcBef>
                        <a:spcAft>
                          <a:spcPts val="0"/>
                        </a:spcAft>
                        <a:tabLst>
                          <a:tab pos="139700" algn="l"/>
                        </a:tabLst>
                      </a:pPr>
                      <a:r>
                        <a:rPr lang="en-US" sz="1100" b="1" dirty="0">
                          <a:effectLst/>
                          <a:latin typeface="Arial Narrow"/>
                          <a:ea typeface="Times New Roman"/>
                        </a:rPr>
                        <a:t>Reinforcing Effort*</a:t>
                      </a:r>
                      <a:endParaRPr lang="en-US" sz="1100" dirty="0">
                        <a:effectLst/>
                        <a:latin typeface="Times New Roman"/>
                        <a:ea typeface="Times New Roman"/>
                      </a:endParaRPr>
                    </a:p>
                    <a:p>
                      <a:pPr marL="177800" marR="0" lvl="0" indent="-177800" algn="l">
                        <a:spcBef>
                          <a:spcPts val="0"/>
                        </a:spcBef>
                        <a:spcAft>
                          <a:spcPts val="0"/>
                        </a:spcAft>
                        <a:buFont typeface="Wingdings" pitchFamily="2" charset="2"/>
                        <a:buChar char="q"/>
                        <a:tabLst>
                          <a:tab pos="457200" algn="l"/>
                        </a:tabLst>
                      </a:pPr>
                      <a:r>
                        <a:rPr lang="en-US" sz="1000" i="1" dirty="0">
                          <a:effectLst/>
                          <a:latin typeface="Arial Narrow"/>
                          <a:ea typeface="Times New Roman"/>
                        </a:rPr>
                        <a:t>Thinking </a:t>
                      </a:r>
                      <a:r>
                        <a:rPr lang="en-US" sz="1000" i="1" dirty="0" smtClean="0">
                          <a:effectLst/>
                          <a:latin typeface="Arial Narrow"/>
                          <a:ea typeface="Times New Roman"/>
                        </a:rPr>
                        <a:t>Maps</a:t>
                      </a:r>
                      <a:endParaRPr lang="en-US" sz="1000" dirty="0">
                        <a:effectLst/>
                        <a:latin typeface="Times New Roman"/>
                        <a:ea typeface="Times New Roman"/>
                      </a:endParaRPr>
                    </a:p>
                    <a:p>
                      <a:pPr marL="177800" marR="0" lvl="0" indent="-177800" algn="l">
                        <a:spcBef>
                          <a:spcPts val="0"/>
                        </a:spcBef>
                        <a:spcAft>
                          <a:spcPts val="0"/>
                        </a:spcAft>
                        <a:buFont typeface="Wingdings" pitchFamily="2" charset="2"/>
                        <a:buChar char="q"/>
                        <a:tabLst>
                          <a:tab pos="457200" algn="l"/>
                        </a:tabLst>
                      </a:pPr>
                      <a:r>
                        <a:rPr lang="en-US" sz="1000" i="1" dirty="0">
                          <a:effectLst/>
                          <a:latin typeface="Arial Narrow"/>
                          <a:ea typeface="Times New Roman"/>
                        </a:rPr>
                        <a:t>Rubric</a:t>
                      </a:r>
                      <a:endParaRPr lang="en-US" sz="1000" dirty="0">
                        <a:effectLst/>
                        <a:latin typeface="Times New Roman"/>
                        <a:ea typeface="Times New Roman"/>
                      </a:endParaRPr>
                    </a:p>
                    <a:p>
                      <a:pPr marL="177800" marR="0" lvl="0" indent="-177800" algn="l">
                        <a:spcBef>
                          <a:spcPts val="0"/>
                        </a:spcBef>
                        <a:spcAft>
                          <a:spcPts val="0"/>
                        </a:spcAft>
                        <a:buFont typeface="Wingdings" pitchFamily="2" charset="2"/>
                        <a:buChar char="q"/>
                        <a:tabLst>
                          <a:tab pos="457200" algn="l"/>
                        </a:tabLst>
                      </a:pPr>
                      <a:r>
                        <a:rPr lang="en-US" sz="1000" i="1" dirty="0">
                          <a:effectLst/>
                          <a:latin typeface="Arial Narrow"/>
                          <a:ea typeface="Times New Roman"/>
                        </a:rPr>
                        <a:t>Stars &amp; Steps Analysis  Chart</a:t>
                      </a:r>
                      <a:endParaRPr lang="en-US" sz="1000" dirty="0">
                        <a:effectLst/>
                        <a:latin typeface="Times New Roman"/>
                        <a:ea typeface="Times New Roman"/>
                      </a:endParaRPr>
                    </a:p>
                    <a:p>
                      <a:pPr marL="177800" marR="0" lvl="0" indent="-177800" algn="l">
                        <a:spcBef>
                          <a:spcPts val="0"/>
                        </a:spcBef>
                        <a:spcAft>
                          <a:spcPts val="0"/>
                        </a:spcAft>
                        <a:buFont typeface="Wingdings" pitchFamily="2" charset="2"/>
                        <a:buChar char="q"/>
                        <a:tabLst>
                          <a:tab pos="457200" algn="l"/>
                        </a:tabLst>
                      </a:pPr>
                      <a:r>
                        <a:rPr lang="en-US" sz="1000" i="1" dirty="0">
                          <a:effectLst/>
                          <a:latin typeface="Arial Narrow"/>
                          <a:ea typeface="Times New Roman"/>
                        </a:rPr>
                        <a:t>Effort &amp; Achievement Charts</a:t>
                      </a:r>
                      <a:endParaRPr lang="en-US" sz="1000" dirty="0">
                        <a:effectLst/>
                        <a:latin typeface="Times New Roman"/>
                        <a:ea typeface="Times New Roman"/>
                      </a:endParaRPr>
                    </a:p>
                    <a:p>
                      <a:pPr marL="228600" marR="0" algn="l">
                        <a:spcBef>
                          <a:spcPts val="0"/>
                        </a:spcBef>
                        <a:spcAft>
                          <a:spcPts val="0"/>
                        </a:spcAft>
                      </a:pPr>
                      <a:r>
                        <a:rPr lang="en-US" sz="1100" i="1" dirty="0">
                          <a:effectLst/>
                          <a:latin typeface="Arial Narrow"/>
                          <a:ea typeface="Times New Roman"/>
                        </a:rPr>
                        <a:t> </a:t>
                      </a:r>
                      <a:endParaRPr lang="en-US" sz="1100" dirty="0">
                        <a:effectLst/>
                        <a:latin typeface="Times New Roman"/>
                        <a:ea typeface="Times New Roman"/>
                      </a:endParaRPr>
                    </a:p>
                    <a:p>
                      <a:pPr marL="139700" marR="0" indent="-139700" algn="l">
                        <a:spcBef>
                          <a:spcPts val="0"/>
                        </a:spcBef>
                        <a:spcAft>
                          <a:spcPts val="0"/>
                        </a:spcAft>
                        <a:tabLst>
                          <a:tab pos="139700" algn="l"/>
                        </a:tabLst>
                      </a:pPr>
                      <a:r>
                        <a:rPr lang="en-US" sz="1100" b="1" dirty="0">
                          <a:effectLst/>
                          <a:latin typeface="Arial Narrow"/>
                          <a:ea typeface="Times New Roman"/>
                        </a:rPr>
                        <a:t>Focused Classroom Practice*</a:t>
                      </a:r>
                      <a:endParaRPr lang="en-US" sz="1100" dirty="0">
                        <a:effectLst/>
                        <a:latin typeface="Times New Roman"/>
                        <a:ea typeface="Times New Roman"/>
                      </a:endParaRPr>
                    </a:p>
                    <a:p>
                      <a:pPr marL="177800" marR="0" lvl="0" indent="-177800" algn="l">
                        <a:spcBef>
                          <a:spcPts val="0"/>
                        </a:spcBef>
                        <a:spcAft>
                          <a:spcPts val="0"/>
                        </a:spcAft>
                        <a:buFont typeface="Wingdings" pitchFamily="2" charset="2"/>
                        <a:buChar char="q"/>
                        <a:tabLst>
                          <a:tab pos="457200" algn="l"/>
                        </a:tabLst>
                      </a:pPr>
                      <a:r>
                        <a:rPr lang="en-US" sz="1000" i="1" dirty="0">
                          <a:effectLst/>
                          <a:latin typeface="Arial Narrow"/>
                          <a:ea typeface="Times New Roman"/>
                        </a:rPr>
                        <a:t>Thinking </a:t>
                      </a:r>
                      <a:r>
                        <a:rPr lang="en-US" sz="1000" i="1" dirty="0" smtClean="0">
                          <a:effectLst/>
                          <a:latin typeface="Arial Narrow"/>
                          <a:ea typeface="Times New Roman"/>
                        </a:rPr>
                        <a:t>Maps</a:t>
                      </a:r>
                      <a:endParaRPr lang="en-US" sz="1000" dirty="0">
                        <a:effectLst/>
                        <a:latin typeface="Times New Roman"/>
                        <a:ea typeface="Times New Roman"/>
                      </a:endParaRPr>
                    </a:p>
                    <a:p>
                      <a:pPr marL="177800" marR="0" lvl="0" indent="-177800" algn="l">
                        <a:spcBef>
                          <a:spcPts val="0"/>
                        </a:spcBef>
                        <a:spcAft>
                          <a:spcPts val="0"/>
                        </a:spcAft>
                        <a:buFont typeface="Wingdings" pitchFamily="2" charset="2"/>
                        <a:buChar char="q"/>
                        <a:tabLst>
                          <a:tab pos="457200" algn="l"/>
                        </a:tabLst>
                      </a:pPr>
                      <a:r>
                        <a:rPr lang="en-US" sz="1000" i="1" dirty="0">
                          <a:effectLst/>
                          <a:latin typeface="Arial Narrow"/>
                          <a:ea typeface="Times New Roman"/>
                        </a:rPr>
                        <a:t>Learning Stations</a:t>
                      </a:r>
                      <a:endParaRPr lang="en-US" sz="1000" dirty="0">
                        <a:effectLst/>
                        <a:latin typeface="Times New Roman"/>
                        <a:ea typeface="Times New Roman"/>
                      </a:endParaRPr>
                    </a:p>
                    <a:p>
                      <a:pPr marL="177800" marR="0" lvl="0" indent="-177800" algn="l">
                        <a:spcBef>
                          <a:spcPts val="0"/>
                        </a:spcBef>
                        <a:spcAft>
                          <a:spcPts val="0"/>
                        </a:spcAft>
                        <a:buFont typeface="Wingdings" pitchFamily="2" charset="2"/>
                        <a:buChar char="q"/>
                        <a:tabLst>
                          <a:tab pos="457200" algn="l"/>
                        </a:tabLst>
                      </a:pPr>
                      <a:r>
                        <a:rPr lang="en-US" sz="1000" i="1" dirty="0">
                          <a:effectLst/>
                          <a:latin typeface="Arial Narrow"/>
                          <a:ea typeface="Times New Roman"/>
                        </a:rPr>
                        <a:t>Model + Guided Practice [Scaffolding]</a:t>
                      </a:r>
                      <a:endParaRPr lang="en-US" sz="1000" dirty="0">
                        <a:effectLst/>
                        <a:latin typeface="Times New Roman"/>
                        <a:ea typeface="Times New Roman"/>
                      </a:endParaRPr>
                    </a:p>
                    <a:p>
                      <a:pPr marL="177800" marR="0" lvl="0" indent="-177800" algn="l">
                        <a:spcBef>
                          <a:spcPts val="0"/>
                        </a:spcBef>
                        <a:spcAft>
                          <a:spcPts val="0"/>
                        </a:spcAft>
                        <a:buFont typeface="Wingdings" pitchFamily="2" charset="2"/>
                        <a:buChar char="q"/>
                        <a:tabLst>
                          <a:tab pos="457200" algn="l"/>
                        </a:tabLst>
                      </a:pPr>
                      <a:r>
                        <a:rPr lang="en-US" sz="1000" i="1" dirty="0">
                          <a:effectLst/>
                          <a:latin typeface="Arial Narrow"/>
                          <a:ea typeface="Times New Roman"/>
                        </a:rPr>
                        <a:t>Anchor Activities</a:t>
                      </a:r>
                      <a:endParaRPr lang="en-US" sz="1000" dirty="0">
                        <a:effectLst/>
                        <a:latin typeface="Times New Roman"/>
                        <a:ea typeface="Times New Roman"/>
                      </a:endParaRPr>
                    </a:p>
                    <a:p>
                      <a:pPr marL="228600" marR="0" algn="l">
                        <a:spcBef>
                          <a:spcPts val="0"/>
                        </a:spcBef>
                        <a:spcAft>
                          <a:spcPts val="0"/>
                        </a:spcAft>
                      </a:pPr>
                      <a:r>
                        <a:rPr lang="en-US" sz="1000" dirty="0">
                          <a:effectLst/>
                          <a:latin typeface="Arial Narrow"/>
                          <a:ea typeface="Times New Roman"/>
                        </a:rPr>
                        <a:t> </a:t>
                      </a:r>
                      <a:endParaRPr lang="en-US" sz="1000" dirty="0">
                        <a:effectLst/>
                        <a:latin typeface="Times New Roman"/>
                        <a:ea typeface="Times New Roman"/>
                      </a:endParaRPr>
                    </a:p>
                    <a:p>
                      <a:pPr marL="139700" marR="0" indent="-139700" algn="l">
                        <a:spcBef>
                          <a:spcPts val="0"/>
                        </a:spcBef>
                        <a:spcAft>
                          <a:spcPts val="0"/>
                        </a:spcAft>
                        <a:tabLst>
                          <a:tab pos="139700" algn="l"/>
                        </a:tabLst>
                      </a:pPr>
                      <a:r>
                        <a:rPr lang="en-US" sz="1100" b="1" dirty="0">
                          <a:effectLst/>
                          <a:latin typeface="Arial Narrow"/>
                          <a:ea typeface="Times New Roman"/>
                        </a:rPr>
                        <a:t>Summarizing*</a:t>
                      </a:r>
                      <a:endParaRPr lang="en-US" sz="1100" dirty="0">
                        <a:effectLst/>
                        <a:latin typeface="Times New Roman"/>
                        <a:ea typeface="Times New Roman"/>
                      </a:endParaRPr>
                    </a:p>
                    <a:p>
                      <a:pPr marL="168275" marR="0" indent="-168275" algn="l">
                        <a:spcBef>
                          <a:spcPts val="0"/>
                        </a:spcBef>
                        <a:spcAft>
                          <a:spcPts val="0"/>
                        </a:spcAft>
                        <a:buFont typeface="Wingdings" pitchFamily="2" charset="2"/>
                        <a:buChar char="q"/>
                        <a:tabLst>
                          <a:tab pos="122238" algn="l"/>
                          <a:tab pos="463550" algn="l"/>
                        </a:tabLst>
                      </a:pPr>
                      <a:r>
                        <a:rPr lang="en-US" sz="1000" i="1" dirty="0">
                          <a:effectLst/>
                          <a:latin typeface="Arial Narrow"/>
                          <a:ea typeface="Times New Roman"/>
                        </a:rPr>
                        <a:t>Thinking </a:t>
                      </a:r>
                      <a:r>
                        <a:rPr lang="en-US" sz="1000" i="1" dirty="0" smtClean="0">
                          <a:effectLst/>
                          <a:latin typeface="Arial Narrow"/>
                          <a:ea typeface="Times New Roman"/>
                        </a:rPr>
                        <a:t>Maps</a:t>
                      </a:r>
                      <a:endParaRPr lang="en-US" sz="1000" dirty="0">
                        <a:effectLst/>
                        <a:latin typeface="Times New Roman"/>
                        <a:ea typeface="Times New Roman"/>
                      </a:endParaRPr>
                    </a:p>
                    <a:p>
                      <a:pPr marL="168275" marR="0" indent="-168275" algn="l">
                        <a:spcBef>
                          <a:spcPts val="0"/>
                        </a:spcBef>
                        <a:spcAft>
                          <a:spcPts val="0"/>
                        </a:spcAft>
                        <a:buFont typeface="Wingdings" pitchFamily="2" charset="2"/>
                        <a:buChar char="q"/>
                        <a:tabLst>
                          <a:tab pos="122238" algn="l"/>
                          <a:tab pos="463550" algn="l"/>
                        </a:tabLst>
                      </a:pPr>
                      <a:r>
                        <a:rPr lang="en-US" sz="1000" i="1" dirty="0">
                          <a:effectLst/>
                          <a:latin typeface="Arial Narrow"/>
                          <a:ea typeface="Times New Roman"/>
                        </a:rPr>
                        <a:t>Exit Ticket</a:t>
                      </a:r>
                      <a:endParaRPr lang="en-US" sz="1000" dirty="0">
                        <a:effectLst/>
                        <a:latin typeface="Times New Roman"/>
                        <a:ea typeface="Times New Roman"/>
                      </a:endParaRPr>
                    </a:p>
                    <a:p>
                      <a:pPr marL="168275" marR="0" indent="-168275" algn="l">
                        <a:spcBef>
                          <a:spcPts val="0"/>
                        </a:spcBef>
                        <a:spcAft>
                          <a:spcPts val="0"/>
                        </a:spcAft>
                        <a:buFont typeface="Wingdings" pitchFamily="2" charset="2"/>
                        <a:buChar char="q"/>
                        <a:tabLst>
                          <a:tab pos="122238" algn="l"/>
                          <a:tab pos="463550" algn="l"/>
                        </a:tabLst>
                      </a:pPr>
                      <a:r>
                        <a:rPr lang="en-US" sz="1000" i="1" dirty="0">
                          <a:effectLst/>
                          <a:latin typeface="Arial Narrow"/>
                          <a:ea typeface="Times New Roman"/>
                        </a:rPr>
                        <a:t>1 Minute “Big Idea” paper</a:t>
                      </a:r>
                      <a:endParaRPr lang="en-US" sz="1000" dirty="0">
                        <a:effectLst/>
                        <a:latin typeface="Times New Roman"/>
                        <a:ea typeface="Times New Roman"/>
                      </a:endParaRPr>
                    </a:p>
                    <a:p>
                      <a:pPr marL="168275" marR="0" indent="-168275" algn="l">
                        <a:spcBef>
                          <a:spcPts val="0"/>
                        </a:spcBef>
                        <a:spcAft>
                          <a:spcPts val="0"/>
                        </a:spcAft>
                        <a:buFont typeface="Wingdings" pitchFamily="2" charset="2"/>
                        <a:buChar char="q"/>
                        <a:tabLst>
                          <a:tab pos="122238" algn="l"/>
                          <a:tab pos="463550" algn="l"/>
                        </a:tabLst>
                      </a:pPr>
                      <a:r>
                        <a:rPr lang="en-US" sz="1000" i="1" dirty="0">
                          <a:effectLst/>
                          <a:latin typeface="Arial Narrow"/>
                          <a:ea typeface="Times New Roman"/>
                        </a:rPr>
                        <a:t>Delete, Substitute, Keep Strategy</a:t>
                      </a:r>
                      <a:endParaRPr lang="en-US" sz="1000" dirty="0">
                        <a:effectLst/>
                        <a:latin typeface="Times New Roman"/>
                        <a:ea typeface="Times New Roman"/>
                      </a:endParaRPr>
                    </a:p>
                    <a:p>
                      <a:pPr marL="168275" marR="0" indent="-168275" algn="l">
                        <a:spcBef>
                          <a:spcPts val="0"/>
                        </a:spcBef>
                        <a:spcAft>
                          <a:spcPts val="0"/>
                        </a:spcAft>
                        <a:buFont typeface="Wingdings" pitchFamily="2" charset="2"/>
                        <a:buChar char="q"/>
                        <a:tabLst>
                          <a:tab pos="122238" algn="l"/>
                          <a:tab pos="463550" algn="l"/>
                        </a:tabLst>
                      </a:pPr>
                      <a:r>
                        <a:rPr lang="en-US" sz="1000" i="1" dirty="0">
                          <a:effectLst/>
                          <a:latin typeface="Arial Narrow"/>
                          <a:ea typeface="Times New Roman"/>
                        </a:rPr>
                        <a:t>Summary Frames</a:t>
                      </a:r>
                      <a:endParaRPr lang="en-US" sz="1000" dirty="0">
                        <a:effectLst/>
                        <a:latin typeface="Times New Roman"/>
                        <a:ea typeface="Times New Roman"/>
                      </a:endParaRPr>
                    </a:p>
                    <a:p>
                      <a:pPr marL="168275" marR="0" indent="-168275" algn="l">
                        <a:spcBef>
                          <a:spcPts val="0"/>
                        </a:spcBef>
                        <a:spcAft>
                          <a:spcPts val="0"/>
                        </a:spcAft>
                        <a:buFont typeface="Wingdings" pitchFamily="2" charset="2"/>
                        <a:buChar char="q"/>
                        <a:tabLst>
                          <a:tab pos="122238" algn="l"/>
                          <a:tab pos="463550" algn="l"/>
                        </a:tabLst>
                      </a:pPr>
                      <a:r>
                        <a:rPr lang="en-US" sz="1000" i="1" dirty="0">
                          <a:effectLst/>
                          <a:latin typeface="Arial Narrow"/>
                          <a:ea typeface="Times New Roman"/>
                        </a:rPr>
                        <a:t>Cooperative Rotating </a:t>
                      </a:r>
                      <a:r>
                        <a:rPr lang="en-US" sz="1000" i="1" dirty="0" smtClean="0">
                          <a:effectLst/>
                          <a:latin typeface="Arial Narrow"/>
                          <a:ea typeface="Times New Roman"/>
                        </a:rPr>
                        <a:t>Review</a:t>
                      </a:r>
                    </a:p>
                    <a:p>
                      <a:pPr marL="168275" marR="0" indent="-168275" algn="l">
                        <a:spcBef>
                          <a:spcPts val="0"/>
                        </a:spcBef>
                        <a:spcAft>
                          <a:spcPts val="0"/>
                        </a:spcAft>
                        <a:buFont typeface="Wingdings" pitchFamily="2" charset="2"/>
                        <a:buChar char="q"/>
                        <a:tabLst>
                          <a:tab pos="122238" algn="l"/>
                          <a:tab pos="463550" algn="l"/>
                        </a:tabLst>
                      </a:pPr>
                      <a:r>
                        <a:rPr lang="en-US" sz="1000" i="1" dirty="0" smtClean="0">
                          <a:effectLst/>
                          <a:latin typeface="Arial Narrow"/>
                          <a:ea typeface="Times New Roman"/>
                        </a:rPr>
                        <a:t>3-2-1- Summary</a:t>
                      </a:r>
                      <a:endParaRPr lang="en-US" sz="1000" dirty="0">
                        <a:effectLst/>
                        <a:latin typeface="Times New Roman"/>
                        <a:ea typeface="Times New Roman"/>
                      </a:endParaRPr>
                    </a:p>
                    <a:p>
                      <a:pPr marL="228600" marR="0" algn="l">
                        <a:spcBef>
                          <a:spcPts val="0"/>
                        </a:spcBef>
                        <a:spcAft>
                          <a:spcPts val="0"/>
                        </a:spcAft>
                      </a:pPr>
                      <a:r>
                        <a:rPr lang="en-US" sz="1100" dirty="0">
                          <a:effectLst/>
                          <a:latin typeface="Arial Narrow"/>
                          <a:ea typeface="Times New Roman"/>
                        </a:rPr>
                        <a:t> </a:t>
                      </a:r>
                      <a:endParaRPr lang="en-US" sz="1100" dirty="0">
                        <a:effectLst/>
                        <a:latin typeface="Times New Roman"/>
                        <a:ea typeface="Times New Roman"/>
                      </a:endParaRPr>
                    </a:p>
                    <a:p>
                      <a:pPr marL="139700" marR="0" indent="-139700" algn="l">
                        <a:spcBef>
                          <a:spcPts val="0"/>
                        </a:spcBef>
                        <a:spcAft>
                          <a:spcPts val="0"/>
                        </a:spcAft>
                        <a:tabLst>
                          <a:tab pos="139700" algn="l"/>
                        </a:tabLst>
                      </a:pPr>
                      <a:r>
                        <a:rPr lang="en-US" sz="1100" b="1" dirty="0">
                          <a:effectLst/>
                          <a:latin typeface="Arial Narrow"/>
                          <a:ea typeface="Times New Roman"/>
                        </a:rPr>
                        <a:t>Nonlinguistic Representations*</a:t>
                      </a:r>
                      <a:endParaRPr lang="en-US" sz="1100" dirty="0">
                        <a:effectLst/>
                        <a:latin typeface="Times New Roman"/>
                        <a:ea typeface="Times New Roman"/>
                      </a:endParaRPr>
                    </a:p>
                    <a:p>
                      <a:pPr marL="177800" marR="0" lvl="0" indent="-177800" algn="l">
                        <a:spcBef>
                          <a:spcPts val="0"/>
                        </a:spcBef>
                        <a:spcAft>
                          <a:spcPts val="0"/>
                        </a:spcAft>
                        <a:buFont typeface="Wingdings" pitchFamily="2" charset="2"/>
                        <a:buChar char="q"/>
                        <a:tabLst>
                          <a:tab pos="457200" algn="l"/>
                        </a:tabLst>
                      </a:pPr>
                      <a:r>
                        <a:rPr lang="en-US" sz="1000" i="1" dirty="0">
                          <a:effectLst/>
                          <a:latin typeface="Arial Narrow"/>
                          <a:ea typeface="Times New Roman"/>
                        </a:rPr>
                        <a:t>Thinking </a:t>
                      </a:r>
                      <a:r>
                        <a:rPr lang="en-US" sz="1000" i="1" dirty="0" smtClean="0">
                          <a:effectLst/>
                          <a:latin typeface="Arial Narrow"/>
                          <a:ea typeface="Times New Roman"/>
                        </a:rPr>
                        <a:t>Maps</a:t>
                      </a:r>
                      <a:endParaRPr lang="en-US" sz="1000" dirty="0">
                        <a:effectLst/>
                        <a:latin typeface="Times New Roman"/>
                        <a:ea typeface="Times New Roman"/>
                      </a:endParaRPr>
                    </a:p>
                    <a:p>
                      <a:pPr marL="177800" marR="0" lvl="0" indent="-177800" algn="l">
                        <a:spcBef>
                          <a:spcPts val="0"/>
                        </a:spcBef>
                        <a:spcAft>
                          <a:spcPts val="0"/>
                        </a:spcAft>
                        <a:buFont typeface="Wingdings" pitchFamily="2" charset="2"/>
                        <a:buChar char="q"/>
                        <a:tabLst>
                          <a:tab pos="457200" algn="l"/>
                        </a:tabLst>
                      </a:pPr>
                      <a:r>
                        <a:rPr lang="en-US" sz="1000" i="1" dirty="0">
                          <a:effectLst/>
                          <a:latin typeface="Arial Narrow"/>
                          <a:ea typeface="Times New Roman"/>
                        </a:rPr>
                        <a:t>Graphic Organizers</a:t>
                      </a:r>
                      <a:endParaRPr lang="en-US" sz="1000" dirty="0">
                        <a:effectLst/>
                        <a:latin typeface="Times New Roman"/>
                        <a:ea typeface="Times New Roman"/>
                      </a:endParaRPr>
                    </a:p>
                    <a:p>
                      <a:pPr marL="177800" marR="0" lvl="0" indent="-177800" algn="l">
                        <a:spcBef>
                          <a:spcPts val="0"/>
                        </a:spcBef>
                        <a:spcAft>
                          <a:spcPts val="0"/>
                        </a:spcAft>
                        <a:buFont typeface="Wingdings" pitchFamily="2" charset="2"/>
                        <a:buChar char="q"/>
                        <a:tabLst>
                          <a:tab pos="457200" algn="l"/>
                        </a:tabLst>
                      </a:pPr>
                      <a:r>
                        <a:rPr lang="fr-FR" sz="1000" i="1" dirty="0">
                          <a:effectLst/>
                          <a:latin typeface="Arial Narrow"/>
                          <a:ea typeface="Times New Roman"/>
                        </a:rPr>
                        <a:t>Kinesthetic</a:t>
                      </a:r>
                      <a:r>
                        <a:rPr lang="en-US" sz="1000" i="1" dirty="0">
                          <a:effectLst/>
                          <a:latin typeface="Arial Narrow"/>
                          <a:ea typeface="Times New Roman"/>
                        </a:rPr>
                        <a:t> Activities (manipulatives</a:t>
                      </a:r>
                      <a:r>
                        <a:rPr lang="fr-FR" sz="1000" i="1" dirty="0">
                          <a:effectLst/>
                          <a:latin typeface="Arial Narrow"/>
                          <a:ea typeface="Times New Roman"/>
                        </a:rPr>
                        <a:t>, motions, etc.)</a:t>
                      </a:r>
                      <a:endParaRPr lang="en-US" sz="1000" dirty="0">
                        <a:effectLst/>
                        <a:latin typeface="Times New Roman"/>
                        <a:ea typeface="Times New Roman"/>
                      </a:endParaRPr>
                    </a:p>
                    <a:p>
                      <a:pPr marL="177800" marR="0" lvl="0" indent="-177800" algn="l">
                        <a:spcBef>
                          <a:spcPts val="0"/>
                        </a:spcBef>
                        <a:spcAft>
                          <a:spcPts val="0"/>
                        </a:spcAft>
                        <a:buFont typeface="Wingdings" pitchFamily="2" charset="2"/>
                        <a:buChar char="q"/>
                        <a:tabLst>
                          <a:tab pos="457200" algn="l"/>
                        </a:tabLst>
                      </a:pPr>
                      <a:r>
                        <a:rPr lang="en-US" sz="1000" i="1" dirty="0">
                          <a:effectLst/>
                          <a:latin typeface="Arial Narrow"/>
                          <a:ea typeface="Times New Roman"/>
                        </a:rPr>
                        <a:t>Role Play</a:t>
                      </a:r>
                      <a:endParaRPr lang="en-US" sz="1000" dirty="0">
                        <a:effectLst/>
                        <a:latin typeface="Times New Roman"/>
                        <a:ea typeface="Times New Roman"/>
                      </a:endParaRPr>
                    </a:p>
                    <a:p>
                      <a:pPr marL="177800" marR="0" lvl="0" indent="-177800" algn="l">
                        <a:spcBef>
                          <a:spcPts val="0"/>
                        </a:spcBef>
                        <a:spcAft>
                          <a:spcPts val="0"/>
                        </a:spcAft>
                        <a:buFont typeface="Wingdings" pitchFamily="2" charset="2"/>
                        <a:buChar char="q"/>
                        <a:tabLst>
                          <a:tab pos="457200" algn="l"/>
                        </a:tabLst>
                      </a:pPr>
                      <a:r>
                        <a:rPr lang="en-US" sz="1000" i="1" dirty="0">
                          <a:effectLst/>
                          <a:latin typeface="Arial Narrow"/>
                          <a:ea typeface="Times New Roman"/>
                        </a:rPr>
                        <a:t>Demonstrations</a:t>
                      </a:r>
                      <a:endParaRPr lang="en-US" sz="1000" dirty="0">
                        <a:effectLst/>
                        <a:latin typeface="Times New Roman"/>
                        <a:ea typeface="Times New Roman"/>
                      </a:endParaRPr>
                    </a:p>
                    <a:p>
                      <a:pPr marL="177800" marR="0" lvl="0" indent="-177800" algn="l">
                        <a:spcBef>
                          <a:spcPts val="0"/>
                        </a:spcBef>
                        <a:spcAft>
                          <a:spcPts val="0"/>
                        </a:spcAft>
                        <a:buFont typeface="Wingdings" pitchFamily="2" charset="2"/>
                        <a:buChar char="q"/>
                        <a:tabLst>
                          <a:tab pos="457200" algn="l"/>
                        </a:tabLst>
                      </a:pPr>
                      <a:r>
                        <a:rPr lang="en-US" sz="1000" i="1" dirty="0">
                          <a:effectLst/>
                          <a:latin typeface="Arial Narrow"/>
                          <a:ea typeface="Times New Roman"/>
                        </a:rPr>
                        <a:t>Creating model</a:t>
                      </a:r>
                      <a:endParaRPr lang="en-US" sz="1000" dirty="0">
                        <a:effectLst/>
                        <a:latin typeface="Times New Roman"/>
                        <a:ea typeface="Times New Roman"/>
                      </a:endParaRPr>
                    </a:p>
                    <a:p>
                      <a:pPr marL="177800" marR="0" lvl="0" indent="-177800" algn="l">
                        <a:spcBef>
                          <a:spcPts val="0"/>
                        </a:spcBef>
                        <a:spcAft>
                          <a:spcPts val="0"/>
                        </a:spcAft>
                        <a:buFont typeface="Wingdings" pitchFamily="2" charset="2"/>
                        <a:buChar char="q"/>
                        <a:tabLst>
                          <a:tab pos="457200" algn="l"/>
                        </a:tabLst>
                      </a:pPr>
                      <a:r>
                        <a:rPr lang="en-US" sz="1000" i="1" dirty="0">
                          <a:effectLst/>
                          <a:latin typeface="Arial Narrow"/>
                          <a:ea typeface="Times New Roman"/>
                        </a:rPr>
                        <a:t>Drawing illustrations</a:t>
                      </a:r>
                      <a:endParaRPr lang="en-US" sz="1000" dirty="0">
                        <a:effectLst/>
                        <a:latin typeface="Times New Roman"/>
                        <a:ea typeface="Times New Roman"/>
                      </a:endParaRPr>
                    </a:p>
                    <a:p>
                      <a:pPr marL="177800" marR="0" lvl="0" indent="-177800" algn="l">
                        <a:spcBef>
                          <a:spcPts val="0"/>
                        </a:spcBef>
                        <a:spcAft>
                          <a:spcPts val="0"/>
                        </a:spcAft>
                        <a:buFont typeface="Wingdings" pitchFamily="2" charset="2"/>
                        <a:buChar char="q"/>
                        <a:tabLst>
                          <a:tab pos="457200" algn="l"/>
                        </a:tabLst>
                      </a:pPr>
                      <a:r>
                        <a:rPr lang="en-US" sz="1000" i="1" dirty="0">
                          <a:effectLst/>
                          <a:latin typeface="Arial Narrow"/>
                          <a:ea typeface="Times New Roman"/>
                        </a:rPr>
                        <a:t>Pictographs</a:t>
                      </a:r>
                      <a:endParaRPr lang="en-US" sz="1000" dirty="0">
                        <a:effectLst/>
                        <a:latin typeface="Times New Roman"/>
                        <a:ea typeface="Times New Roman"/>
                      </a:endParaRPr>
                    </a:p>
                  </a:txBody>
                  <a:tcPr marL="37528" marR="375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39700" marR="0" indent="-139700" algn="l">
                        <a:spcBef>
                          <a:spcPts val="0"/>
                        </a:spcBef>
                        <a:spcAft>
                          <a:spcPts val="0"/>
                        </a:spcAft>
                        <a:tabLst>
                          <a:tab pos="139700" algn="l"/>
                        </a:tabLst>
                      </a:pPr>
                      <a:r>
                        <a:rPr lang="en-US" sz="1100" b="1" dirty="0">
                          <a:effectLst/>
                          <a:latin typeface="Arial Narrow"/>
                          <a:ea typeface="Times New Roman"/>
                        </a:rPr>
                        <a:t>Generating &amp; Testing a Hypothesis*</a:t>
                      </a:r>
                      <a:endParaRPr lang="en-US" sz="1100" dirty="0">
                        <a:effectLst/>
                        <a:latin typeface="Times New Roman"/>
                        <a:ea typeface="Times New Roman"/>
                      </a:endParaRPr>
                    </a:p>
                    <a:p>
                      <a:pPr marL="177800" marR="0" lvl="0" indent="-177800" algn="l">
                        <a:spcBef>
                          <a:spcPts val="0"/>
                        </a:spcBef>
                        <a:spcAft>
                          <a:spcPts val="0"/>
                        </a:spcAft>
                        <a:buFont typeface="Wingdings" pitchFamily="2" charset="2"/>
                        <a:buChar char="q"/>
                        <a:tabLst>
                          <a:tab pos="457200" algn="l"/>
                        </a:tabLst>
                      </a:pPr>
                      <a:r>
                        <a:rPr lang="en-US" sz="1000" i="1" dirty="0">
                          <a:effectLst/>
                          <a:latin typeface="Arial Narrow"/>
                          <a:ea typeface="Times New Roman"/>
                        </a:rPr>
                        <a:t>Thinking </a:t>
                      </a:r>
                      <a:r>
                        <a:rPr lang="en-US" sz="1000" i="1" dirty="0" smtClean="0">
                          <a:effectLst/>
                          <a:latin typeface="Arial Narrow"/>
                          <a:ea typeface="Times New Roman"/>
                        </a:rPr>
                        <a:t>Maps</a:t>
                      </a:r>
                      <a:endParaRPr lang="en-US" sz="1000" dirty="0">
                        <a:effectLst/>
                        <a:latin typeface="Times New Roman"/>
                        <a:ea typeface="Times New Roman"/>
                      </a:endParaRPr>
                    </a:p>
                    <a:p>
                      <a:pPr marL="177800" marR="0" lvl="0" indent="-177800" algn="l">
                        <a:spcBef>
                          <a:spcPts val="0"/>
                        </a:spcBef>
                        <a:spcAft>
                          <a:spcPts val="0"/>
                        </a:spcAft>
                        <a:buFont typeface="Wingdings" pitchFamily="2" charset="2"/>
                        <a:buChar char="q"/>
                        <a:tabLst>
                          <a:tab pos="457200" algn="l"/>
                        </a:tabLst>
                      </a:pPr>
                      <a:r>
                        <a:rPr lang="en-US" sz="1000" i="1" dirty="0">
                          <a:effectLst/>
                          <a:latin typeface="Arial Narrow"/>
                          <a:ea typeface="Times New Roman"/>
                        </a:rPr>
                        <a:t>Concept Attainment</a:t>
                      </a:r>
                      <a:endParaRPr lang="en-US" sz="1000" dirty="0">
                        <a:effectLst/>
                        <a:latin typeface="Times New Roman"/>
                        <a:ea typeface="Times New Roman"/>
                      </a:endParaRPr>
                    </a:p>
                    <a:p>
                      <a:pPr marL="177800" marR="0" lvl="0" indent="-177800" algn="l">
                        <a:spcBef>
                          <a:spcPts val="0"/>
                        </a:spcBef>
                        <a:spcAft>
                          <a:spcPts val="0"/>
                        </a:spcAft>
                        <a:buFont typeface="Wingdings" pitchFamily="2" charset="2"/>
                        <a:buChar char="q"/>
                        <a:tabLst>
                          <a:tab pos="457200" algn="l"/>
                        </a:tabLst>
                      </a:pPr>
                      <a:r>
                        <a:rPr lang="en-US" sz="1000" i="1" dirty="0">
                          <a:effectLst/>
                          <a:latin typeface="Arial Narrow"/>
                          <a:ea typeface="Times New Roman"/>
                        </a:rPr>
                        <a:t>Inductive Thinking</a:t>
                      </a:r>
                      <a:endParaRPr lang="en-US" sz="1000" dirty="0">
                        <a:effectLst/>
                        <a:latin typeface="Times New Roman"/>
                        <a:ea typeface="Times New Roman"/>
                      </a:endParaRPr>
                    </a:p>
                    <a:p>
                      <a:pPr marL="177800" marR="0" lvl="0" indent="-177800" algn="l">
                        <a:spcBef>
                          <a:spcPts val="0"/>
                        </a:spcBef>
                        <a:spcAft>
                          <a:spcPts val="0"/>
                        </a:spcAft>
                        <a:buFont typeface="Wingdings" pitchFamily="2" charset="2"/>
                        <a:buChar char="q"/>
                        <a:tabLst>
                          <a:tab pos="457200" algn="l"/>
                        </a:tabLst>
                      </a:pPr>
                      <a:r>
                        <a:rPr lang="en-US" sz="1000" i="1" dirty="0">
                          <a:effectLst/>
                          <a:latin typeface="Arial Narrow"/>
                          <a:ea typeface="Times New Roman"/>
                        </a:rPr>
                        <a:t>Guess, Test, Revise Strategy</a:t>
                      </a:r>
                      <a:endParaRPr lang="en-US" sz="1000" dirty="0">
                        <a:effectLst/>
                        <a:latin typeface="Times New Roman"/>
                        <a:ea typeface="Times New Roman"/>
                      </a:endParaRPr>
                    </a:p>
                    <a:p>
                      <a:pPr marL="177800" marR="0" lvl="0" indent="-177800" algn="l">
                        <a:spcBef>
                          <a:spcPts val="0"/>
                        </a:spcBef>
                        <a:spcAft>
                          <a:spcPts val="0"/>
                        </a:spcAft>
                        <a:buFont typeface="Wingdings" pitchFamily="2" charset="2"/>
                        <a:buChar char="q"/>
                        <a:tabLst>
                          <a:tab pos="457200" algn="l"/>
                        </a:tabLst>
                      </a:pPr>
                      <a:r>
                        <a:rPr lang="en-US" sz="1000" i="1" dirty="0">
                          <a:effectLst/>
                          <a:latin typeface="Arial Narrow"/>
                          <a:ea typeface="Times New Roman"/>
                        </a:rPr>
                        <a:t>Mystery Concept</a:t>
                      </a:r>
                      <a:endParaRPr lang="en-US" sz="1000" dirty="0">
                        <a:effectLst/>
                        <a:latin typeface="Times New Roman"/>
                        <a:ea typeface="Times New Roman"/>
                      </a:endParaRPr>
                    </a:p>
                    <a:p>
                      <a:pPr marL="177800" marR="0" lvl="0" indent="-177800" algn="l">
                        <a:spcBef>
                          <a:spcPts val="0"/>
                        </a:spcBef>
                        <a:spcAft>
                          <a:spcPts val="0"/>
                        </a:spcAft>
                        <a:buFont typeface="Wingdings" pitchFamily="2" charset="2"/>
                        <a:buChar char="q"/>
                        <a:tabLst>
                          <a:tab pos="457200" algn="l"/>
                        </a:tabLst>
                      </a:pPr>
                      <a:r>
                        <a:rPr lang="en-US" sz="1000" i="1" dirty="0">
                          <a:effectLst/>
                          <a:latin typeface="Arial Narrow"/>
                          <a:ea typeface="Times New Roman"/>
                        </a:rPr>
                        <a:t>20 Questions</a:t>
                      </a:r>
                      <a:endParaRPr lang="en-US" sz="1000" dirty="0">
                        <a:effectLst/>
                        <a:latin typeface="Times New Roman"/>
                        <a:ea typeface="Times New Roman"/>
                      </a:endParaRPr>
                    </a:p>
                    <a:p>
                      <a:pPr marL="177800" marR="0" lvl="0" indent="-177800" algn="l">
                        <a:spcBef>
                          <a:spcPts val="0"/>
                        </a:spcBef>
                        <a:spcAft>
                          <a:spcPts val="0"/>
                        </a:spcAft>
                        <a:buFont typeface="Wingdings" pitchFamily="2" charset="2"/>
                        <a:buChar char="q"/>
                        <a:tabLst>
                          <a:tab pos="457200" algn="l"/>
                        </a:tabLst>
                      </a:pPr>
                      <a:r>
                        <a:rPr lang="en-US" sz="1000" i="1" dirty="0">
                          <a:effectLst/>
                          <a:latin typeface="Arial Narrow"/>
                          <a:ea typeface="Times New Roman"/>
                        </a:rPr>
                        <a:t>5 E Lesson Design [Engage, Explore, Explain, Elaborate, Evaluate]</a:t>
                      </a:r>
                      <a:endParaRPr lang="en-US" sz="1000" dirty="0">
                        <a:effectLst/>
                        <a:latin typeface="Times New Roman"/>
                        <a:ea typeface="Times New Roman"/>
                      </a:endParaRPr>
                    </a:p>
                    <a:p>
                      <a:pPr marL="228600" marR="0" algn="l">
                        <a:spcBef>
                          <a:spcPts val="0"/>
                        </a:spcBef>
                        <a:spcAft>
                          <a:spcPts val="0"/>
                        </a:spcAft>
                      </a:pPr>
                      <a:r>
                        <a:rPr lang="en-US" sz="1100" i="1" dirty="0">
                          <a:effectLst/>
                          <a:latin typeface="Arial Narrow"/>
                          <a:ea typeface="Times New Roman"/>
                        </a:rPr>
                        <a:t> </a:t>
                      </a:r>
                      <a:endParaRPr lang="en-US" sz="1100" dirty="0">
                        <a:effectLst/>
                        <a:latin typeface="Times New Roman"/>
                        <a:ea typeface="Times New Roman"/>
                      </a:endParaRPr>
                    </a:p>
                    <a:p>
                      <a:pPr marL="139700" marR="0" indent="-139700" algn="l">
                        <a:spcBef>
                          <a:spcPts val="0"/>
                        </a:spcBef>
                        <a:spcAft>
                          <a:spcPts val="0"/>
                        </a:spcAft>
                        <a:tabLst>
                          <a:tab pos="139700" algn="l"/>
                        </a:tabLst>
                      </a:pPr>
                      <a:r>
                        <a:rPr lang="en-US" sz="1100" b="1" dirty="0">
                          <a:effectLst/>
                          <a:latin typeface="Arial Narrow"/>
                          <a:ea typeface="Times New Roman"/>
                        </a:rPr>
                        <a:t>Cooperative Learning*</a:t>
                      </a:r>
                      <a:endParaRPr lang="en-US" sz="1100" dirty="0">
                        <a:effectLst/>
                        <a:latin typeface="Times New Roman"/>
                        <a:ea typeface="Times New Roman"/>
                      </a:endParaRPr>
                    </a:p>
                    <a:p>
                      <a:pPr marL="177800" marR="0" lvl="0" indent="-177800" algn="l">
                        <a:spcBef>
                          <a:spcPts val="0"/>
                        </a:spcBef>
                        <a:spcAft>
                          <a:spcPts val="0"/>
                        </a:spcAft>
                        <a:buFont typeface="Wingdings" pitchFamily="2" charset="2"/>
                        <a:buChar char="q"/>
                        <a:tabLst>
                          <a:tab pos="457200" algn="l"/>
                        </a:tabLst>
                      </a:pPr>
                      <a:r>
                        <a:rPr lang="en-US" sz="1000" i="1" dirty="0">
                          <a:effectLst/>
                          <a:latin typeface="Arial Narrow"/>
                          <a:ea typeface="Times New Roman"/>
                        </a:rPr>
                        <a:t>Jig Saw</a:t>
                      </a:r>
                      <a:endParaRPr lang="en-US" sz="1000" dirty="0">
                        <a:effectLst/>
                        <a:latin typeface="Times New Roman"/>
                        <a:ea typeface="Times New Roman"/>
                      </a:endParaRPr>
                    </a:p>
                    <a:p>
                      <a:pPr marL="177800" marR="0" lvl="0" indent="-177800" algn="l">
                        <a:spcBef>
                          <a:spcPts val="0"/>
                        </a:spcBef>
                        <a:spcAft>
                          <a:spcPts val="0"/>
                        </a:spcAft>
                        <a:buFont typeface="Wingdings" pitchFamily="2" charset="2"/>
                        <a:buChar char="q"/>
                        <a:tabLst>
                          <a:tab pos="457200" algn="l"/>
                        </a:tabLst>
                      </a:pPr>
                      <a:r>
                        <a:rPr lang="en-US" sz="1000" i="1" dirty="0" smtClean="0">
                          <a:effectLst/>
                          <a:latin typeface="Arial Narrow"/>
                        </a:rPr>
                        <a:t>Think-Pair-Share</a:t>
                      </a:r>
                      <a:r>
                        <a:rPr lang="en-US" sz="1000" dirty="0" smtClean="0">
                          <a:effectLst/>
                          <a:latin typeface="Times New Roman"/>
                        </a:rPr>
                        <a:t> </a:t>
                      </a:r>
                    </a:p>
                    <a:p>
                      <a:pPr marL="177800" marR="0" lvl="0" indent="-177800" algn="l">
                        <a:spcBef>
                          <a:spcPts val="0"/>
                        </a:spcBef>
                        <a:spcAft>
                          <a:spcPts val="0"/>
                        </a:spcAft>
                        <a:buFont typeface="Wingdings" pitchFamily="2" charset="2"/>
                        <a:buChar char="q"/>
                        <a:tabLst>
                          <a:tab pos="457200" algn="l"/>
                        </a:tabLst>
                      </a:pPr>
                      <a:r>
                        <a:rPr lang="en-US" sz="1000" i="1" dirty="0" smtClean="0">
                          <a:effectLst/>
                          <a:latin typeface="Arial Narrow"/>
                          <a:ea typeface="Times New Roman"/>
                        </a:rPr>
                        <a:t>Mix-Freeze-Group</a:t>
                      </a:r>
                      <a:endParaRPr lang="en-US" sz="1000" dirty="0">
                        <a:effectLst/>
                        <a:latin typeface="Times New Roman"/>
                        <a:ea typeface="Times New Roman"/>
                      </a:endParaRPr>
                    </a:p>
                    <a:p>
                      <a:pPr marL="177800" marR="0" lvl="0" indent="-177800" algn="l">
                        <a:spcBef>
                          <a:spcPts val="0"/>
                        </a:spcBef>
                        <a:spcAft>
                          <a:spcPts val="0"/>
                        </a:spcAft>
                        <a:buFont typeface="Wingdings" pitchFamily="2" charset="2"/>
                        <a:buChar char="q"/>
                        <a:tabLst>
                          <a:tab pos="457200" algn="l"/>
                        </a:tabLst>
                      </a:pPr>
                      <a:r>
                        <a:rPr lang="en-US" sz="1000" i="1" dirty="0">
                          <a:effectLst/>
                          <a:latin typeface="Arial Narrow"/>
                          <a:ea typeface="Times New Roman"/>
                        </a:rPr>
                        <a:t>Inner/Outer Circle</a:t>
                      </a:r>
                      <a:endParaRPr lang="en-US" sz="1000" dirty="0">
                        <a:effectLst/>
                        <a:latin typeface="Times New Roman"/>
                        <a:ea typeface="Times New Roman"/>
                      </a:endParaRPr>
                    </a:p>
                    <a:p>
                      <a:pPr marL="177800" marR="0" lvl="0" indent="-177800" algn="l">
                        <a:spcBef>
                          <a:spcPts val="0"/>
                        </a:spcBef>
                        <a:spcAft>
                          <a:spcPts val="0"/>
                        </a:spcAft>
                        <a:buFont typeface="Wingdings" pitchFamily="2" charset="2"/>
                        <a:buChar char="q"/>
                        <a:tabLst>
                          <a:tab pos="457200" algn="l"/>
                        </a:tabLst>
                      </a:pPr>
                      <a:r>
                        <a:rPr lang="en-US" sz="1000" i="1" dirty="0">
                          <a:effectLst/>
                          <a:latin typeface="Arial Narrow"/>
                          <a:ea typeface="Times New Roman"/>
                        </a:rPr>
                        <a:t>4 Corners</a:t>
                      </a:r>
                      <a:endParaRPr lang="en-US" sz="1000" dirty="0">
                        <a:effectLst/>
                        <a:latin typeface="Times New Roman"/>
                        <a:ea typeface="Times New Roman"/>
                      </a:endParaRPr>
                    </a:p>
                    <a:p>
                      <a:pPr marL="177800" marR="0" lvl="0" indent="-177800" algn="l">
                        <a:spcBef>
                          <a:spcPts val="0"/>
                        </a:spcBef>
                        <a:spcAft>
                          <a:spcPts val="0"/>
                        </a:spcAft>
                        <a:buFont typeface="Wingdings" pitchFamily="2" charset="2"/>
                        <a:buChar char="q"/>
                        <a:tabLst>
                          <a:tab pos="457200" algn="l"/>
                        </a:tabLst>
                      </a:pPr>
                      <a:r>
                        <a:rPr lang="en-US" sz="1000" i="1" dirty="0">
                          <a:effectLst/>
                          <a:latin typeface="Arial Narrow"/>
                          <a:ea typeface="Times New Roman"/>
                        </a:rPr>
                        <a:t>Take a Stand</a:t>
                      </a:r>
                      <a:endParaRPr lang="en-US" sz="1000" dirty="0">
                        <a:effectLst/>
                        <a:latin typeface="Times New Roman"/>
                        <a:ea typeface="Times New Roman"/>
                      </a:endParaRPr>
                    </a:p>
                    <a:p>
                      <a:pPr marL="177800" marR="0" lvl="0" indent="-177800" algn="l">
                        <a:spcBef>
                          <a:spcPts val="0"/>
                        </a:spcBef>
                        <a:spcAft>
                          <a:spcPts val="0"/>
                        </a:spcAft>
                        <a:buFont typeface="Wingdings" pitchFamily="2" charset="2"/>
                        <a:buChar char="q"/>
                        <a:tabLst>
                          <a:tab pos="457200" algn="l"/>
                        </a:tabLst>
                      </a:pPr>
                      <a:r>
                        <a:rPr lang="en-US" sz="1000" i="1" dirty="0">
                          <a:effectLst/>
                          <a:latin typeface="Arial Narrow"/>
                          <a:ea typeface="Times New Roman"/>
                        </a:rPr>
                        <a:t>Fact or Fib Showdown</a:t>
                      </a:r>
                      <a:endParaRPr lang="en-US" sz="1000" dirty="0">
                        <a:effectLst/>
                        <a:latin typeface="Times New Roman"/>
                        <a:ea typeface="Times New Roman"/>
                      </a:endParaRPr>
                    </a:p>
                    <a:p>
                      <a:pPr marL="177800" marR="0" lvl="0" indent="-177800" algn="l">
                        <a:spcBef>
                          <a:spcPts val="0"/>
                        </a:spcBef>
                        <a:spcAft>
                          <a:spcPts val="0"/>
                        </a:spcAft>
                        <a:buFont typeface="Wingdings" pitchFamily="2" charset="2"/>
                        <a:buChar char="q"/>
                        <a:tabLst>
                          <a:tab pos="457200" algn="l"/>
                        </a:tabLst>
                      </a:pPr>
                      <a:r>
                        <a:rPr lang="en-US" sz="1000" i="1" dirty="0">
                          <a:effectLst/>
                          <a:latin typeface="Arial Narrow"/>
                          <a:ea typeface="Times New Roman"/>
                        </a:rPr>
                        <a:t>Talking Chips</a:t>
                      </a:r>
                      <a:endParaRPr lang="en-US" sz="1000" dirty="0">
                        <a:effectLst/>
                        <a:latin typeface="Times New Roman"/>
                        <a:ea typeface="Times New Roman"/>
                      </a:endParaRPr>
                    </a:p>
                    <a:p>
                      <a:pPr marL="228600" marR="0" algn="l">
                        <a:spcBef>
                          <a:spcPts val="0"/>
                        </a:spcBef>
                        <a:spcAft>
                          <a:spcPts val="0"/>
                        </a:spcAft>
                      </a:pPr>
                      <a:r>
                        <a:rPr lang="en-US" sz="1100" dirty="0">
                          <a:effectLst/>
                          <a:latin typeface="Arial Narrow"/>
                          <a:ea typeface="Times New Roman"/>
                        </a:rPr>
                        <a:t> </a:t>
                      </a:r>
                      <a:endParaRPr lang="en-US" sz="1100" dirty="0">
                        <a:effectLst/>
                        <a:latin typeface="Times New Roman"/>
                        <a:ea typeface="Times New Roman"/>
                      </a:endParaRPr>
                    </a:p>
                    <a:p>
                      <a:pPr marL="139700" marR="0" indent="-139700" algn="l">
                        <a:spcBef>
                          <a:spcPts val="0"/>
                        </a:spcBef>
                        <a:spcAft>
                          <a:spcPts val="0"/>
                        </a:spcAft>
                        <a:tabLst>
                          <a:tab pos="139700" algn="l"/>
                        </a:tabLst>
                      </a:pPr>
                      <a:r>
                        <a:rPr lang="en-US" sz="1100" b="1" dirty="0">
                          <a:effectLst/>
                          <a:latin typeface="Arial Narrow"/>
                          <a:ea typeface="Times New Roman"/>
                        </a:rPr>
                        <a:t>Cues, Questioning, &amp; Advanced Organizers*</a:t>
                      </a:r>
                      <a:endParaRPr lang="en-US" sz="1100" dirty="0">
                        <a:effectLst/>
                        <a:latin typeface="Times New Roman"/>
                        <a:ea typeface="Times New Roman"/>
                      </a:endParaRPr>
                    </a:p>
                    <a:p>
                      <a:pPr marL="177800" marR="0" lvl="0" indent="-177800" algn="l">
                        <a:spcBef>
                          <a:spcPts val="0"/>
                        </a:spcBef>
                        <a:spcAft>
                          <a:spcPts val="0"/>
                        </a:spcAft>
                        <a:buFont typeface="Wingdings" pitchFamily="2" charset="2"/>
                        <a:buChar char="q"/>
                        <a:tabLst>
                          <a:tab pos="177800" algn="l"/>
                          <a:tab pos="457200" algn="l"/>
                        </a:tabLst>
                      </a:pPr>
                      <a:r>
                        <a:rPr lang="en-US" sz="1000" i="1" dirty="0">
                          <a:effectLst/>
                          <a:latin typeface="Arial Narrow"/>
                          <a:ea typeface="Times New Roman"/>
                        </a:rPr>
                        <a:t>Thinking </a:t>
                      </a:r>
                      <a:r>
                        <a:rPr lang="en-US" sz="1000" i="1" dirty="0" smtClean="0">
                          <a:effectLst/>
                          <a:latin typeface="Arial Narrow"/>
                          <a:ea typeface="Times New Roman"/>
                        </a:rPr>
                        <a:t>Maps</a:t>
                      </a:r>
                      <a:endParaRPr lang="en-US" sz="1000" dirty="0">
                        <a:effectLst/>
                        <a:latin typeface="Times New Roman"/>
                        <a:ea typeface="Times New Roman"/>
                      </a:endParaRPr>
                    </a:p>
                    <a:p>
                      <a:pPr marL="177800" marR="0" lvl="0" indent="-177800" algn="l">
                        <a:spcBef>
                          <a:spcPts val="0"/>
                        </a:spcBef>
                        <a:spcAft>
                          <a:spcPts val="0"/>
                        </a:spcAft>
                        <a:buFont typeface="Wingdings" pitchFamily="2" charset="2"/>
                        <a:buChar char="q"/>
                        <a:tabLst>
                          <a:tab pos="177800" algn="l"/>
                          <a:tab pos="457200" algn="l"/>
                        </a:tabLst>
                      </a:pPr>
                      <a:r>
                        <a:rPr lang="en-US" sz="1000" i="1" dirty="0">
                          <a:effectLst/>
                          <a:latin typeface="Arial Narrow"/>
                          <a:ea typeface="Times New Roman"/>
                        </a:rPr>
                        <a:t>Bloom’s Question Stems or Question Cubes</a:t>
                      </a:r>
                      <a:endParaRPr lang="en-US" sz="1000" dirty="0">
                        <a:effectLst/>
                        <a:latin typeface="Times New Roman"/>
                        <a:ea typeface="Times New Roman"/>
                      </a:endParaRPr>
                    </a:p>
                    <a:p>
                      <a:pPr marL="177800" marR="0" lvl="0" indent="-177800" algn="l">
                        <a:spcBef>
                          <a:spcPts val="0"/>
                        </a:spcBef>
                        <a:spcAft>
                          <a:spcPts val="0"/>
                        </a:spcAft>
                        <a:buFont typeface="Wingdings" pitchFamily="2" charset="2"/>
                        <a:buChar char="q"/>
                        <a:tabLst>
                          <a:tab pos="177800" algn="l"/>
                          <a:tab pos="457200" algn="l"/>
                        </a:tabLst>
                      </a:pPr>
                      <a:r>
                        <a:rPr lang="en-US" sz="1000" i="1" dirty="0">
                          <a:effectLst/>
                          <a:latin typeface="Arial Narrow"/>
                          <a:ea typeface="Times New Roman"/>
                        </a:rPr>
                        <a:t>KWL Charts</a:t>
                      </a:r>
                      <a:endParaRPr lang="en-US" sz="1000" dirty="0">
                        <a:effectLst/>
                        <a:latin typeface="Times New Roman"/>
                        <a:ea typeface="Times New Roman"/>
                      </a:endParaRPr>
                    </a:p>
                    <a:p>
                      <a:pPr marL="177800" marR="0" lvl="0" indent="-177800" algn="l">
                        <a:spcBef>
                          <a:spcPts val="0"/>
                        </a:spcBef>
                        <a:spcAft>
                          <a:spcPts val="0"/>
                        </a:spcAft>
                        <a:buFont typeface="Wingdings" pitchFamily="2" charset="2"/>
                        <a:buChar char="q"/>
                        <a:tabLst>
                          <a:tab pos="177800" algn="l"/>
                          <a:tab pos="457200" algn="l"/>
                        </a:tabLst>
                      </a:pPr>
                      <a:r>
                        <a:rPr lang="en-US" sz="1000" i="1" dirty="0">
                          <a:effectLst/>
                          <a:latin typeface="Arial Narrow"/>
                          <a:ea typeface="Times New Roman"/>
                        </a:rPr>
                        <a:t>Partially Completed Graphic Organizers</a:t>
                      </a:r>
                      <a:endParaRPr lang="en-US" sz="1000" dirty="0">
                        <a:effectLst/>
                        <a:latin typeface="Times New Roman"/>
                        <a:ea typeface="Times New Roman"/>
                      </a:endParaRPr>
                    </a:p>
                    <a:p>
                      <a:pPr marL="228600" marR="0" algn="l">
                        <a:spcBef>
                          <a:spcPts val="0"/>
                        </a:spcBef>
                        <a:spcAft>
                          <a:spcPts val="0"/>
                        </a:spcAft>
                      </a:pPr>
                      <a:r>
                        <a:rPr lang="en-US" sz="1100" dirty="0">
                          <a:effectLst/>
                          <a:latin typeface="Arial Narrow"/>
                          <a:ea typeface="Times New Roman"/>
                        </a:rPr>
                        <a:t> </a:t>
                      </a:r>
                      <a:endParaRPr lang="en-US" sz="1100" dirty="0">
                        <a:effectLst/>
                        <a:latin typeface="Times New Roman"/>
                        <a:ea typeface="Times New Roman"/>
                      </a:endParaRPr>
                    </a:p>
                    <a:p>
                      <a:pPr marL="0" marR="0" lvl="0" indent="0" algn="l">
                        <a:spcBef>
                          <a:spcPts val="0"/>
                        </a:spcBef>
                        <a:spcAft>
                          <a:spcPts val="0"/>
                        </a:spcAft>
                        <a:buFontTx/>
                        <a:buNone/>
                        <a:tabLst>
                          <a:tab pos="160020" algn="l"/>
                        </a:tabLst>
                      </a:pPr>
                      <a:r>
                        <a:rPr lang="en-US" sz="1100" b="1" dirty="0">
                          <a:effectLst/>
                          <a:latin typeface="Arial Narrow"/>
                          <a:ea typeface="Times New Roman"/>
                        </a:rPr>
                        <a:t>Setting Goals &amp; Objectives* </a:t>
                      </a:r>
                      <a:endParaRPr lang="en-US" sz="1100" dirty="0">
                        <a:effectLst/>
                        <a:latin typeface="Times New Roman"/>
                        <a:ea typeface="Times New Roman"/>
                      </a:endParaRPr>
                    </a:p>
                    <a:p>
                      <a:pPr marL="177800" marR="0" lvl="0" indent="-177800" algn="l">
                        <a:spcBef>
                          <a:spcPts val="0"/>
                        </a:spcBef>
                        <a:spcAft>
                          <a:spcPts val="0"/>
                        </a:spcAft>
                        <a:buFont typeface="Wingdings" pitchFamily="2" charset="2"/>
                        <a:buChar char="q"/>
                        <a:tabLst>
                          <a:tab pos="457200" algn="l"/>
                        </a:tabLst>
                      </a:pPr>
                      <a:r>
                        <a:rPr lang="en-US" sz="1000" i="1" dirty="0">
                          <a:effectLst/>
                          <a:latin typeface="Arial Narrow"/>
                          <a:ea typeface="Times New Roman"/>
                        </a:rPr>
                        <a:t>Thinking </a:t>
                      </a:r>
                      <a:r>
                        <a:rPr lang="en-US" sz="1000" i="1" dirty="0" smtClean="0">
                          <a:effectLst/>
                          <a:latin typeface="Arial Narrow"/>
                          <a:ea typeface="Times New Roman"/>
                        </a:rPr>
                        <a:t>Maps</a:t>
                      </a:r>
                      <a:endParaRPr lang="en-US" sz="1000" dirty="0">
                        <a:effectLst/>
                        <a:latin typeface="Times New Roman"/>
                        <a:ea typeface="Times New Roman"/>
                      </a:endParaRPr>
                    </a:p>
                    <a:p>
                      <a:pPr marL="177800" marR="0" lvl="0" indent="-177800" algn="l">
                        <a:spcBef>
                          <a:spcPts val="0"/>
                        </a:spcBef>
                        <a:spcAft>
                          <a:spcPts val="0"/>
                        </a:spcAft>
                        <a:buFont typeface="Wingdings" pitchFamily="2" charset="2"/>
                        <a:buChar char="q"/>
                        <a:tabLst>
                          <a:tab pos="457200" algn="l"/>
                        </a:tabLst>
                      </a:pPr>
                      <a:r>
                        <a:rPr lang="en-US" sz="1000" i="1" dirty="0">
                          <a:effectLst/>
                          <a:latin typeface="Arial Narrow"/>
                          <a:ea typeface="Times New Roman"/>
                        </a:rPr>
                        <a:t>Smart Goals</a:t>
                      </a:r>
                      <a:endParaRPr lang="en-US" sz="1000" dirty="0">
                        <a:effectLst/>
                        <a:latin typeface="Times New Roman"/>
                        <a:ea typeface="Times New Roman"/>
                      </a:endParaRPr>
                    </a:p>
                    <a:p>
                      <a:pPr marL="177800" marR="0" lvl="0" indent="-177800" algn="l">
                        <a:spcBef>
                          <a:spcPts val="0"/>
                        </a:spcBef>
                        <a:spcAft>
                          <a:spcPts val="0"/>
                        </a:spcAft>
                        <a:buFont typeface="Wingdings" pitchFamily="2" charset="2"/>
                        <a:buChar char="q"/>
                        <a:tabLst>
                          <a:tab pos="457200" algn="l"/>
                        </a:tabLst>
                      </a:pPr>
                      <a:r>
                        <a:rPr lang="en-US" sz="1000" i="1" dirty="0">
                          <a:effectLst/>
                          <a:latin typeface="Arial Narrow"/>
                          <a:ea typeface="Times New Roman"/>
                        </a:rPr>
                        <a:t>Stars &amp; Steps Analysis Chart</a:t>
                      </a:r>
                      <a:endParaRPr lang="en-US" sz="1000" dirty="0">
                        <a:effectLst/>
                        <a:latin typeface="Times New Roman"/>
                        <a:ea typeface="Times New Roman"/>
                      </a:endParaRPr>
                    </a:p>
                    <a:p>
                      <a:pPr marL="177800" marR="0" lvl="0" indent="-177800" algn="l">
                        <a:spcBef>
                          <a:spcPts val="0"/>
                        </a:spcBef>
                        <a:spcAft>
                          <a:spcPts val="0"/>
                        </a:spcAft>
                        <a:buFont typeface="Wingdings" pitchFamily="2" charset="2"/>
                        <a:buChar char="q"/>
                      </a:pPr>
                      <a:r>
                        <a:rPr lang="en-US" sz="1000" i="1" dirty="0">
                          <a:effectLst/>
                          <a:latin typeface="Arial Narrow"/>
                          <a:ea typeface="Times New Roman"/>
                        </a:rPr>
                        <a:t>Rubrics,  Learning Contract</a:t>
                      </a:r>
                      <a:endParaRPr lang="en-US" sz="1000" dirty="0">
                        <a:effectLst/>
                        <a:latin typeface="Times New Roman"/>
                        <a:ea typeface="Times New Roman"/>
                      </a:endParaRPr>
                    </a:p>
                    <a:p>
                      <a:pPr marL="0" marR="0" algn="l">
                        <a:spcBef>
                          <a:spcPts val="0"/>
                        </a:spcBef>
                        <a:spcAft>
                          <a:spcPts val="0"/>
                        </a:spcAft>
                      </a:pPr>
                      <a:r>
                        <a:rPr lang="en-US" sz="1000" dirty="0">
                          <a:effectLst/>
                          <a:latin typeface="Arial Narrow"/>
                          <a:ea typeface="Times New Roman"/>
                        </a:rPr>
                        <a:t> </a:t>
                      </a:r>
                      <a:endParaRPr lang="en-US" sz="1000" dirty="0">
                        <a:effectLst/>
                        <a:latin typeface="Times New Roman"/>
                        <a:ea typeface="Times New Roman"/>
                      </a:endParaRPr>
                    </a:p>
                    <a:p>
                      <a:pPr marL="0" marR="0" lvl="0" indent="0" algn="l">
                        <a:spcBef>
                          <a:spcPts val="0"/>
                        </a:spcBef>
                        <a:spcAft>
                          <a:spcPts val="0"/>
                        </a:spcAft>
                        <a:buFontTx/>
                        <a:buNone/>
                        <a:tabLst>
                          <a:tab pos="160020" algn="l"/>
                        </a:tabLst>
                      </a:pPr>
                      <a:r>
                        <a:rPr lang="en-US" sz="1100" b="1" dirty="0">
                          <a:effectLst/>
                          <a:latin typeface="Arial Narrow"/>
                          <a:ea typeface="Times New Roman"/>
                        </a:rPr>
                        <a:t>Direct Vocabulary Instruction</a:t>
                      </a:r>
                      <a:endParaRPr lang="en-US" sz="1100" dirty="0">
                        <a:effectLst/>
                        <a:latin typeface="Times New Roman"/>
                        <a:ea typeface="Times New Roman"/>
                      </a:endParaRPr>
                    </a:p>
                    <a:p>
                      <a:pPr marL="177800" marR="0" lvl="0" indent="-177800" algn="l">
                        <a:spcBef>
                          <a:spcPts val="0"/>
                        </a:spcBef>
                        <a:spcAft>
                          <a:spcPts val="0"/>
                        </a:spcAft>
                        <a:buFont typeface="Wingdings" pitchFamily="2" charset="2"/>
                        <a:buChar char="q"/>
                        <a:tabLst>
                          <a:tab pos="457200" algn="l"/>
                        </a:tabLst>
                      </a:pPr>
                      <a:r>
                        <a:rPr lang="en-US" sz="1000" i="1" dirty="0">
                          <a:effectLst/>
                          <a:latin typeface="Arial Narrow"/>
                          <a:ea typeface="Times New Roman"/>
                        </a:rPr>
                        <a:t>Thinking </a:t>
                      </a:r>
                      <a:r>
                        <a:rPr lang="en-US" sz="1000" i="1" dirty="0" smtClean="0">
                          <a:effectLst/>
                          <a:latin typeface="Arial Narrow"/>
                          <a:ea typeface="Times New Roman"/>
                        </a:rPr>
                        <a:t>Maps</a:t>
                      </a:r>
                      <a:endParaRPr lang="en-US" sz="1000" dirty="0">
                        <a:effectLst/>
                        <a:latin typeface="Times New Roman"/>
                        <a:ea typeface="Times New Roman"/>
                      </a:endParaRPr>
                    </a:p>
                    <a:p>
                      <a:pPr marL="177800" marR="0" lvl="0" indent="-177800" algn="l">
                        <a:spcBef>
                          <a:spcPts val="0"/>
                        </a:spcBef>
                        <a:spcAft>
                          <a:spcPts val="0"/>
                        </a:spcAft>
                        <a:buFont typeface="Wingdings" pitchFamily="2" charset="2"/>
                        <a:buChar char="q"/>
                        <a:tabLst>
                          <a:tab pos="457200" algn="l"/>
                        </a:tabLst>
                      </a:pPr>
                      <a:r>
                        <a:rPr lang="en-US" sz="1000" i="1" dirty="0">
                          <a:effectLst/>
                          <a:latin typeface="Arial Narrow"/>
                          <a:ea typeface="Times New Roman"/>
                        </a:rPr>
                        <a:t>Six-Step Process from </a:t>
                      </a:r>
                      <a:r>
                        <a:rPr lang="en-US" sz="1000" b="1" i="1" dirty="0">
                          <a:effectLst/>
                          <a:latin typeface="Arial Narrow"/>
                          <a:ea typeface="Times New Roman"/>
                        </a:rPr>
                        <a:t>Building Academic Vocabulary</a:t>
                      </a:r>
                      <a:r>
                        <a:rPr lang="en-US" sz="1000" i="1" dirty="0">
                          <a:effectLst/>
                          <a:latin typeface="Arial Narrow"/>
                          <a:ea typeface="Times New Roman"/>
                        </a:rPr>
                        <a:t> </a:t>
                      </a:r>
                      <a:r>
                        <a:rPr lang="en-US" sz="1000" i="1" dirty="0" smtClean="0">
                          <a:effectLst/>
                          <a:latin typeface="Arial Narrow"/>
                          <a:ea typeface="Times New Roman"/>
                        </a:rPr>
                        <a:t>( </a:t>
                      </a:r>
                      <a:r>
                        <a:rPr lang="en-US" sz="1000" i="1" dirty="0">
                          <a:effectLst/>
                          <a:latin typeface="Arial Narrow"/>
                          <a:ea typeface="Times New Roman"/>
                        </a:rPr>
                        <a:t>Marzano </a:t>
                      </a:r>
                      <a:r>
                        <a:rPr lang="en-US" sz="1000" i="1" dirty="0" smtClean="0">
                          <a:effectLst/>
                          <a:latin typeface="Arial Narrow"/>
                          <a:ea typeface="Times New Roman"/>
                        </a:rPr>
                        <a:t>&amp;</a:t>
                      </a:r>
                      <a:r>
                        <a:rPr lang="en-US" sz="1000" i="1" baseline="0" dirty="0" smtClean="0">
                          <a:effectLst/>
                          <a:latin typeface="Arial Narrow"/>
                          <a:ea typeface="Times New Roman"/>
                        </a:rPr>
                        <a:t> </a:t>
                      </a:r>
                      <a:r>
                        <a:rPr lang="en-US" sz="1000" i="1" dirty="0" smtClean="0">
                          <a:effectLst/>
                          <a:latin typeface="Arial Narrow"/>
                          <a:ea typeface="Times New Roman"/>
                        </a:rPr>
                        <a:t>Pickering,</a:t>
                      </a:r>
                      <a:r>
                        <a:rPr lang="en-US" sz="1000" i="1" baseline="0" dirty="0" smtClean="0">
                          <a:effectLst/>
                          <a:latin typeface="Arial Narrow"/>
                          <a:ea typeface="Times New Roman"/>
                        </a:rPr>
                        <a:t> </a:t>
                      </a:r>
                      <a:r>
                        <a:rPr lang="en-US" sz="1000" i="1" dirty="0" smtClean="0">
                          <a:effectLst/>
                          <a:latin typeface="Arial Narrow"/>
                          <a:ea typeface="Times New Roman"/>
                        </a:rPr>
                        <a:t>2005</a:t>
                      </a:r>
                      <a:r>
                        <a:rPr lang="en-US" sz="1000" i="1" dirty="0">
                          <a:effectLst/>
                          <a:latin typeface="Arial Narrow"/>
                          <a:ea typeface="Times New Roman"/>
                        </a:rPr>
                        <a:t>)</a:t>
                      </a:r>
                      <a:endParaRPr lang="en-US" sz="1000" dirty="0">
                        <a:effectLst/>
                        <a:latin typeface="Times New Roman"/>
                        <a:ea typeface="Times New Roman"/>
                      </a:endParaRPr>
                    </a:p>
                    <a:p>
                      <a:pPr marL="0" marR="0" algn="l">
                        <a:spcBef>
                          <a:spcPts val="0"/>
                        </a:spcBef>
                        <a:spcAft>
                          <a:spcPts val="0"/>
                        </a:spcAft>
                      </a:pPr>
                      <a:r>
                        <a:rPr lang="en-US" sz="1100" dirty="0">
                          <a:effectLst/>
                          <a:latin typeface="Arial Narrow"/>
                          <a:ea typeface="Times New Roman"/>
                        </a:rPr>
                        <a:t> </a:t>
                      </a:r>
                      <a:endParaRPr lang="en-US" sz="1100" dirty="0">
                        <a:effectLst/>
                        <a:latin typeface="Times New Roman"/>
                        <a:ea typeface="Times New Roman"/>
                      </a:endParaRPr>
                    </a:p>
                  </a:txBody>
                  <a:tcPr marL="37528" marR="375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55308" name="AutoShape 4"/>
          <p:cNvSpPr>
            <a:spLocks/>
          </p:cNvSpPr>
          <p:nvPr/>
        </p:nvSpPr>
        <p:spPr bwMode="auto">
          <a:xfrm>
            <a:off x="6316663" y="1831975"/>
            <a:ext cx="381000" cy="1200150"/>
          </a:xfrm>
          <a:prstGeom prst="rightBrace">
            <a:avLst>
              <a:gd name="adj1" fmla="val 37494"/>
              <a:gd name="adj2" fmla="val 50000"/>
            </a:avLst>
          </a:prstGeom>
          <a:noFill/>
          <a:ln w="9525">
            <a:solidFill>
              <a:srgbClr val="000000"/>
            </a:solidFill>
            <a:round/>
            <a:headEnd/>
            <a:tailEnd/>
          </a:ln>
        </p:spPr>
        <p:txBody>
          <a:bodyPr/>
          <a:lstStyle/>
          <a:p>
            <a:endParaRPr lang="en-US">
              <a:solidFill>
                <a:srgbClr val="000000"/>
              </a:solidFill>
            </a:endParaRPr>
          </a:p>
        </p:txBody>
      </p:sp>
      <p:sp>
        <p:nvSpPr>
          <p:cNvPr id="55309" name="TextBox 9"/>
          <p:cNvSpPr txBox="1">
            <a:spLocks noChangeArrowheads="1"/>
          </p:cNvSpPr>
          <p:nvPr/>
        </p:nvSpPr>
        <p:spPr bwMode="auto">
          <a:xfrm>
            <a:off x="6900863" y="2154238"/>
            <a:ext cx="1905000" cy="554037"/>
          </a:xfrm>
          <a:prstGeom prst="rect">
            <a:avLst/>
          </a:prstGeom>
          <a:noFill/>
          <a:ln w="9525">
            <a:noFill/>
            <a:miter lim="800000"/>
            <a:headEnd/>
            <a:tailEnd/>
          </a:ln>
        </p:spPr>
        <p:txBody>
          <a:bodyPr>
            <a:spAutoFit/>
          </a:bodyPr>
          <a:lstStyle/>
          <a:p>
            <a:pPr algn="ctr"/>
            <a:r>
              <a:rPr lang="en-US" sz="1000" i="1">
                <a:solidFill>
                  <a:srgbClr val="000000"/>
                </a:solidFill>
                <a:latin typeface="Arial Narrow" pitchFamily="34" charset="0"/>
                <a:cs typeface="Times New Roman" pitchFamily="18" charset="0"/>
              </a:rPr>
              <a:t>Explore additional Kagan’s Cooperative Learning Structures at</a:t>
            </a:r>
            <a:endParaRPr lang="en-US" sz="1000">
              <a:solidFill>
                <a:srgbClr val="000000"/>
              </a:solidFill>
              <a:latin typeface="Times New Roman" pitchFamily="18" charset="0"/>
              <a:cs typeface="Times New Roman" pitchFamily="18" charset="0"/>
            </a:endParaRPr>
          </a:p>
          <a:p>
            <a:pPr algn="ctr"/>
            <a:r>
              <a:rPr lang="en-US" sz="1000" i="1">
                <a:solidFill>
                  <a:srgbClr val="000000"/>
                </a:solidFill>
                <a:latin typeface="Arial Narrow" pitchFamily="34" charset="0"/>
                <a:cs typeface="Times New Roman" pitchFamily="18" charset="0"/>
              </a:rPr>
              <a:t>www.kaganonline.com</a:t>
            </a:r>
            <a:endParaRPr lang="en-US" sz="1000">
              <a:solidFill>
                <a:srgbClr val="000000"/>
              </a:solidFill>
              <a:latin typeface="Times New Roman" pitchFamily="18" charset="0"/>
              <a:cs typeface="Times New Roman" pitchFamily="18" charset="0"/>
            </a:endParaRPr>
          </a:p>
        </p:txBody>
      </p:sp>
      <p:sp>
        <p:nvSpPr>
          <p:cNvPr id="55310" name="Text Box 5"/>
          <p:cNvSpPr txBox="1">
            <a:spLocks noChangeArrowheads="1"/>
          </p:cNvSpPr>
          <p:nvPr/>
        </p:nvSpPr>
        <p:spPr bwMode="auto">
          <a:xfrm>
            <a:off x="0" y="6610350"/>
            <a:ext cx="9144000" cy="228600"/>
          </a:xfrm>
          <a:prstGeom prst="rect">
            <a:avLst/>
          </a:prstGeom>
          <a:noFill/>
          <a:ln w="9525">
            <a:noFill/>
            <a:miter lim="800000"/>
            <a:headEnd/>
            <a:tailEnd/>
          </a:ln>
        </p:spPr>
        <p:txBody>
          <a:bodyPr/>
          <a:lstStyle/>
          <a:p>
            <a:pPr algn="ctr"/>
            <a:r>
              <a:rPr lang="en-US" sz="1000">
                <a:solidFill>
                  <a:srgbClr val="000000"/>
                </a:solidFill>
                <a:latin typeface="Arial Narrow" pitchFamily="34" charset="0"/>
              </a:rPr>
              <a:t>(*Research-based Strategies from </a:t>
            </a:r>
            <a:r>
              <a:rPr lang="en-US" sz="1000" b="1" i="1">
                <a:solidFill>
                  <a:srgbClr val="000000"/>
                </a:solidFill>
                <a:latin typeface="Arial Narrow" pitchFamily="34" charset="0"/>
              </a:rPr>
              <a:t>Classroom Instruction That Works</a:t>
            </a:r>
            <a:r>
              <a:rPr lang="en-US" sz="1000">
                <a:solidFill>
                  <a:srgbClr val="000000"/>
                </a:solidFill>
                <a:latin typeface="Arial Narrow" pitchFamily="34" charset="0"/>
              </a:rPr>
              <a:t> by R. Marzano, D. Pickering, &amp; J. Pollock, 2001)</a:t>
            </a:r>
            <a:endParaRPr lang="en-US">
              <a:solidFill>
                <a:srgbClr val="000000"/>
              </a:solidFill>
            </a:endParaRPr>
          </a:p>
        </p:txBody>
      </p:sp>
    </p:spTree>
  </p:cSld>
  <p:clrMapOvr>
    <a:masterClrMapping/>
  </p:clrMapOvr>
  <p:transition spd="slow"/>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161925" y="131763"/>
          <a:ext cx="8829199" cy="5852160"/>
        </p:xfrm>
        <a:graphic>
          <a:graphicData uri="http://schemas.openxmlformats.org/drawingml/2006/table">
            <a:tbl>
              <a:tblPr firstRow="1" bandRow="1">
                <a:tableStyleId>{5C22544A-7EE6-4342-B048-85BDC9FD1C3A}</a:tableStyleId>
              </a:tblPr>
              <a:tblGrid>
                <a:gridCol w="8829199"/>
              </a:tblGrid>
              <a:tr h="498386">
                <a:tc>
                  <a:txBody>
                    <a:bodyPr/>
                    <a:lstStyle/>
                    <a:p>
                      <a:pPr algn="l"/>
                      <a:r>
                        <a:rPr lang="en-US" sz="1400" b="1" dirty="0" smtClean="0">
                          <a:solidFill>
                            <a:schemeClr val="tx1"/>
                          </a:solidFill>
                          <a:latin typeface="Arial Narrow" pitchFamily="34" charset="0"/>
                        </a:rPr>
                        <a:t>Step 7: </a:t>
                      </a:r>
                      <a:r>
                        <a:rPr lang="en-US" sz="1400" b="1" baseline="0" dirty="0" smtClean="0">
                          <a:solidFill>
                            <a:schemeClr val="tx1"/>
                          </a:solidFill>
                          <a:latin typeface="Arial Narrow" pitchFamily="34" charset="0"/>
                        </a:rPr>
                        <a:t> </a:t>
                      </a:r>
                      <a:r>
                        <a:rPr lang="en-US" sz="1400" b="1" dirty="0" smtClean="0">
                          <a:solidFill>
                            <a:schemeClr val="tx1"/>
                          </a:solidFill>
                          <a:latin typeface="Arial Narrow" pitchFamily="34" charset="0"/>
                        </a:rPr>
                        <a:t>Revisit</a:t>
                      </a:r>
                      <a:r>
                        <a:rPr lang="en-US" sz="1400" b="1" baseline="0" dirty="0" smtClean="0">
                          <a:solidFill>
                            <a:schemeClr val="tx1"/>
                          </a:solidFill>
                          <a:latin typeface="Arial Narrow" pitchFamily="34" charset="0"/>
                        </a:rPr>
                        <a:t> the Planning Calendar to determine the number of days truly available for this six weeks.  Then consult the VAD and current assessment data to make decisions about compacting or expanding instruction as necessary.</a:t>
                      </a:r>
                      <a:endParaRPr lang="en-US" sz="1400" b="0" dirty="0">
                        <a:solidFill>
                          <a:schemeClr val="tx1"/>
                        </a:solidFill>
                        <a:latin typeface="Arial Narrow"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r>
              <a:tr h="2565104">
                <a:tc>
                  <a:txBody>
                    <a:bodyPr/>
                    <a:lstStyle/>
                    <a:p>
                      <a:pPr algn="ctr"/>
                      <a:endParaRPr lang="en-US" sz="1200" b="0" i="0" dirty="0" smtClean="0">
                        <a:solidFill>
                          <a:schemeClr val="tx1"/>
                        </a:solidFill>
                        <a:latin typeface="Arial Narrow" pitchFamily="34" charset="0"/>
                      </a:endParaRPr>
                    </a:p>
                    <a:p>
                      <a:pPr algn="ctr"/>
                      <a:endParaRPr lang="en-US" sz="1200" b="0" i="0" dirty="0" smtClean="0">
                        <a:solidFill>
                          <a:schemeClr val="tx1"/>
                        </a:solidFill>
                        <a:latin typeface="Arial Narrow" pitchFamily="34" charset="0"/>
                      </a:endParaRPr>
                    </a:p>
                    <a:p>
                      <a:pPr algn="ctr"/>
                      <a:endParaRPr lang="en-US" sz="1200" b="0" i="0" dirty="0" smtClean="0">
                        <a:solidFill>
                          <a:schemeClr val="tx1"/>
                        </a:solidFill>
                        <a:latin typeface="Arial Narrow" pitchFamily="34" charset="0"/>
                      </a:endParaRPr>
                    </a:p>
                    <a:p>
                      <a:pPr algn="ctr"/>
                      <a:endParaRPr lang="en-US" sz="1200" b="0" i="0" dirty="0" smtClean="0">
                        <a:solidFill>
                          <a:schemeClr val="tx1"/>
                        </a:solidFill>
                        <a:latin typeface="Arial Narrow" pitchFamily="34" charset="0"/>
                      </a:endParaRPr>
                    </a:p>
                    <a:p>
                      <a:pPr algn="ctr"/>
                      <a:endParaRPr lang="en-US" sz="1200" b="0" i="0" dirty="0" smtClean="0">
                        <a:solidFill>
                          <a:schemeClr val="tx1"/>
                        </a:solidFill>
                        <a:latin typeface="Arial Narrow" pitchFamily="34" charset="0"/>
                      </a:endParaRPr>
                    </a:p>
                    <a:p>
                      <a:pPr algn="ctr"/>
                      <a:endParaRPr lang="en-US" sz="1200" b="0" i="0" dirty="0" smtClean="0">
                        <a:solidFill>
                          <a:schemeClr val="tx1"/>
                        </a:solidFill>
                        <a:latin typeface="Arial Narrow" pitchFamily="34" charset="0"/>
                      </a:endParaRPr>
                    </a:p>
                    <a:p>
                      <a:pPr algn="ctr"/>
                      <a:endParaRPr lang="en-US" sz="1200" b="0" i="0" dirty="0" smtClean="0">
                        <a:solidFill>
                          <a:schemeClr val="tx1"/>
                        </a:solidFill>
                        <a:latin typeface="Arial Narrow" pitchFamily="34" charset="0"/>
                      </a:endParaRPr>
                    </a:p>
                    <a:p>
                      <a:pPr algn="ctr"/>
                      <a:endParaRPr lang="en-US" sz="1200" b="0" i="0" dirty="0" smtClean="0">
                        <a:solidFill>
                          <a:schemeClr val="tx1"/>
                        </a:solidFill>
                        <a:latin typeface="Arial Narrow" pitchFamily="34" charset="0"/>
                      </a:endParaRPr>
                    </a:p>
                    <a:p>
                      <a:pPr algn="ctr"/>
                      <a:endParaRPr lang="en-US" sz="1200" b="0" i="0" dirty="0" smtClean="0">
                        <a:solidFill>
                          <a:schemeClr val="tx1"/>
                        </a:solidFill>
                        <a:latin typeface="Arial Narrow" pitchFamily="34" charset="0"/>
                      </a:endParaRPr>
                    </a:p>
                    <a:p>
                      <a:pPr algn="ctr"/>
                      <a:endParaRPr lang="en-US" sz="1200" b="0" i="0" dirty="0" smtClean="0">
                        <a:solidFill>
                          <a:schemeClr val="tx1"/>
                        </a:solidFill>
                        <a:latin typeface="Arial Narrow" pitchFamily="34" charset="0"/>
                      </a:endParaRPr>
                    </a:p>
                    <a:p>
                      <a:pPr algn="ctr"/>
                      <a:endParaRPr lang="en-US" sz="1200" b="0" i="0" dirty="0" smtClean="0">
                        <a:solidFill>
                          <a:schemeClr val="tx1"/>
                        </a:solidFill>
                        <a:latin typeface="Arial Narrow" pitchFamily="34" charset="0"/>
                      </a:endParaRPr>
                    </a:p>
                    <a:p>
                      <a:pPr algn="ctr"/>
                      <a:endParaRPr lang="en-US" sz="1200" b="0" i="0" dirty="0" smtClean="0">
                        <a:solidFill>
                          <a:schemeClr val="tx1"/>
                        </a:solidFill>
                        <a:latin typeface="Arial Narrow" pitchFamily="34" charset="0"/>
                      </a:endParaRPr>
                    </a:p>
                    <a:p>
                      <a:pPr algn="ctr"/>
                      <a:endParaRPr lang="en-US" sz="1200" b="0" i="0" dirty="0" smtClean="0">
                        <a:solidFill>
                          <a:schemeClr val="tx1"/>
                        </a:solidFill>
                        <a:latin typeface="Arial Narrow" pitchFamily="34" charset="0"/>
                      </a:endParaRPr>
                    </a:p>
                    <a:p>
                      <a:pPr algn="ctr"/>
                      <a:endParaRPr lang="en-US" sz="1200" b="0" i="0" dirty="0" smtClean="0">
                        <a:solidFill>
                          <a:schemeClr val="tx1"/>
                        </a:solidFill>
                        <a:latin typeface="Arial Narrow"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36053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dirty="0" smtClean="0">
                          <a:latin typeface="Arial Narrow" pitchFamily="34" charset="0"/>
                        </a:rPr>
                        <a:t>After examining the VAD and Exemplar Lessons (if</a:t>
                      </a:r>
                      <a:r>
                        <a:rPr lang="en-US" sz="1400" b="1" baseline="0" dirty="0" smtClean="0">
                          <a:latin typeface="Arial Narrow" pitchFamily="34" charset="0"/>
                        </a:rPr>
                        <a:t> </a:t>
                      </a:r>
                      <a:r>
                        <a:rPr lang="en-US" sz="1400" b="1" dirty="0" smtClean="0">
                          <a:latin typeface="Arial Narrow" pitchFamily="34" charset="0"/>
                        </a:rPr>
                        <a:t>available), what can you do during the </a:t>
                      </a:r>
                      <a:r>
                        <a:rPr lang="en-US" sz="1400" b="1" baseline="0" dirty="0" smtClean="0">
                          <a:latin typeface="Arial Narrow" pitchFamily="34" charset="0"/>
                        </a:rPr>
                        <a:t>unit to make this number of instructional days work? </a:t>
                      </a:r>
                      <a:endParaRPr lang="en-US" sz="1200" b="0" baseline="0" dirty="0" smtClean="0">
                        <a:latin typeface="Arial Narrow"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0" baseline="0" dirty="0" smtClean="0">
                        <a:latin typeface="Arial Narrow" pitchFamily="34" charset="0"/>
                      </a:endParaRPr>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lang="en-US" sz="1000" b="1" i="1" baseline="0" dirty="0" smtClean="0">
                          <a:solidFill>
                            <a:srgbClr val="132139"/>
                          </a:solidFill>
                          <a:latin typeface="Arial Narrow" pitchFamily="34" charset="0"/>
                        </a:rPr>
                        <a:t> </a:t>
                      </a:r>
                      <a:r>
                        <a:rPr lang="en-US" sz="1000" b="1" i="0" baseline="0" dirty="0" smtClean="0">
                          <a:solidFill>
                            <a:schemeClr val="tx1"/>
                          </a:solidFill>
                          <a:latin typeface="Arial Narrow" pitchFamily="34" charset="0"/>
                        </a:rPr>
                        <a:t>Based upon appropriate benchmark data, pre-tests, Performance Indicator  results, and other evidence of student understanding, answer the following questions:</a:t>
                      </a:r>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endParaRPr lang="en-US" sz="1000" b="1" i="0" baseline="0" dirty="0" smtClean="0">
                        <a:solidFill>
                          <a:schemeClr val="tx1"/>
                        </a:solidFill>
                        <a:latin typeface="Arial Narrow" pitchFamily="34" charset="0"/>
                      </a:endParaRPr>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000" b="0" i="1" baseline="0" dirty="0" smtClean="0">
                          <a:solidFill>
                            <a:schemeClr val="tx1"/>
                          </a:solidFill>
                          <a:latin typeface="Arial Narrow" pitchFamily="34" charset="0"/>
                        </a:rPr>
                        <a:t>Based on consistent evidence, which Student Expectations have been revealed as thoroughly understood  in regard to current  grade level content and cognitive rigor? Is this understanding significant enough to allow you to compact instruction in these areas?</a:t>
                      </a:r>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endParaRPr lang="en-US" sz="1000" b="0" i="1" baseline="0" dirty="0" smtClean="0">
                        <a:solidFill>
                          <a:schemeClr val="tx1"/>
                        </a:solidFill>
                        <a:latin typeface="Arial Narrow" pitchFamily="34" charset="0"/>
                      </a:endParaRPr>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endParaRPr lang="en-US" sz="1000" b="0" i="1" baseline="0" dirty="0" smtClean="0">
                        <a:solidFill>
                          <a:schemeClr val="tx1"/>
                        </a:solidFill>
                        <a:latin typeface="Arial Narrow" pitchFamily="34" charset="0"/>
                      </a:endParaRPr>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000" b="0" i="1" baseline="0" dirty="0" smtClean="0">
                          <a:solidFill>
                            <a:schemeClr val="tx1"/>
                          </a:solidFill>
                          <a:latin typeface="Arial Narrow" pitchFamily="34" charset="0"/>
                        </a:rPr>
                        <a:t>Prior to and during the unit, which Student Expectations need the most attention? (Readiness and/or supporting standards? Standards that build to mastery in the next grade level? Standards in which students have had past difficulty?)</a:t>
                      </a:r>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endParaRPr lang="en-US" sz="1000" b="0" i="1" baseline="0" dirty="0" smtClean="0">
                        <a:solidFill>
                          <a:schemeClr val="tx1"/>
                        </a:solidFill>
                        <a:latin typeface="Arial Narrow" pitchFamily="34" charset="0"/>
                      </a:endParaRPr>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endParaRPr lang="en-US" sz="1000" b="0" i="1" baseline="0" dirty="0" smtClean="0">
                        <a:solidFill>
                          <a:schemeClr val="tx1"/>
                        </a:solidFill>
                        <a:latin typeface="Arial Narrow" pitchFamily="34" charset="0"/>
                      </a:endParaRPr>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endParaRPr lang="en-US" sz="1000" b="0" i="1" baseline="0" dirty="0" smtClean="0">
                        <a:solidFill>
                          <a:srgbClr val="FF0000"/>
                        </a:solidFill>
                        <a:latin typeface="Arial Narrow" pitchFamily="34" charset="0"/>
                      </a:endParaRPr>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endParaRPr lang="en-US" sz="1000" b="0" i="1" baseline="0" dirty="0" smtClean="0">
                        <a:solidFill>
                          <a:srgbClr val="132139"/>
                        </a:solidFill>
                        <a:latin typeface="Arial Narrow" pitchFamily="34" charset="0"/>
                      </a:endParaRPr>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endParaRPr lang="en-US" sz="1000" b="0" i="1" baseline="0" dirty="0" smtClean="0">
                        <a:solidFill>
                          <a:srgbClr val="132139"/>
                        </a:solidFill>
                        <a:latin typeface="Arial Narrow"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56332" name="Rectangle 5"/>
          <p:cNvSpPr>
            <a:spLocks noChangeArrowheads="1"/>
          </p:cNvSpPr>
          <p:nvPr/>
        </p:nvSpPr>
        <p:spPr bwMode="auto">
          <a:xfrm>
            <a:off x="8610600" y="-381000"/>
            <a:ext cx="4572000" cy="461963"/>
          </a:xfrm>
          <a:prstGeom prst="rect">
            <a:avLst/>
          </a:prstGeom>
          <a:noFill/>
          <a:ln w="9525">
            <a:noFill/>
            <a:miter lim="800000"/>
            <a:headEnd/>
            <a:tailEnd/>
          </a:ln>
        </p:spPr>
        <p:txBody>
          <a:bodyPr>
            <a:spAutoFit/>
          </a:bodyPr>
          <a:lstStyle/>
          <a:p>
            <a:pPr lvl="1"/>
            <a:endParaRPr lang="en-US" sz="2400" b="1" i="1">
              <a:solidFill>
                <a:srgbClr val="800000"/>
              </a:solidFill>
              <a:latin typeface="Arial Narrow" pitchFamily="34" charset="0"/>
              <a:ea typeface="Calibri" pitchFamily="34" charset="0"/>
              <a:cs typeface="Calibri" pitchFamily="34" charset="0"/>
            </a:endParaRPr>
          </a:p>
        </p:txBody>
      </p:sp>
      <p:sp>
        <p:nvSpPr>
          <p:cNvPr id="9" name="TextBox 8"/>
          <p:cNvSpPr txBox="1"/>
          <p:nvPr/>
        </p:nvSpPr>
        <p:spPr>
          <a:xfrm>
            <a:off x="341313" y="1074738"/>
            <a:ext cx="2590800" cy="1385887"/>
          </a:xfrm>
          <a:prstGeom prst="rect">
            <a:avLst/>
          </a:prstGeom>
          <a:solidFill>
            <a:schemeClr val="bg1"/>
          </a:solidFill>
          <a:ln w="28575">
            <a:solidFill>
              <a:schemeClr val="tx1"/>
            </a:solidFill>
          </a:ln>
        </p:spPr>
        <p:txBody>
          <a:bodyPr>
            <a:spAutoFit/>
          </a:bodyPr>
          <a:lstStyle/>
          <a:p>
            <a:pPr fontAlgn="auto">
              <a:spcBef>
                <a:spcPts val="0"/>
              </a:spcBef>
              <a:spcAft>
                <a:spcPts val="0"/>
              </a:spcAft>
              <a:defRPr/>
            </a:pPr>
            <a:r>
              <a:rPr lang="en-US" sz="900" b="1" dirty="0">
                <a:solidFill>
                  <a:srgbClr val="000000"/>
                </a:solidFill>
                <a:latin typeface="+mn-lt"/>
                <a:cs typeface="+mn-cs"/>
              </a:rPr>
              <a:t>Be </a:t>
            </a:r>
            <a:r>
              <a:rPr lang="en-US" sz="1050" b="1" dirty="0">
                <a:solidFill>
                  <a:srgbClr val="000000"/>
                </a:solidFill>
                <a:latin typeface="+mn-lt"/>
                <a:cs typeface="+mn-cs"/>
              </a:rPr>
              <a:t>sure to include the following  as             NON-instructional days:</a:t>
            </a:r>
          </a:p>
          <a:p>
            <a:pPr marL="171450" indent="-171450" fontAlgn="auto">
              <a:spcBef>
                <a:spcPts val="0"/>
              </a:spcBef>
              <a:spcAft>
                <a:spcPts val="0"/>
              </a:spcAft>
              <a:buFont typeface="Arial" pitchFamily="34" charset="0"/>
              <a:buChar char="•"/>
              <a:defRPr/>
            </a:pPr>
            <a:r>
              <a:rPr lang="en-US" sz="1050" i="1" dirty="0">
                <a:solidFill>
                  <a:srgbClr val="000000"/>
                </a:solidFill>
                <a:latin typeface="+mn-lt"/>
                <a:cs typeface="+mn-cs"/>
              </a:rPr>
              <a:t>District or campus events</a:t>
            </a:r>
          </a:p>
          <a:p>
            <a:pPr marL="171450" indent="-171450" fontAlgn="auto">
              <a:spcBef>
                <a:spcPts val="0"/>
              </a:spcBef>
              <a:spcAft>
                <a:spcPts val="0"/>
              </a:spcAft>
              <a:buFont typeface="Arial" pitchFamily="34" charset="0"/>
              <a:buChar char="•"/>
              <a:defRPr/>
            </a:pPr>
            <a:r>
              <a:rPr lang="en-US" sz="1050" i="1" dirty="0">
                <a:solidFill>
                  <a:srgbClr val="000000"/>
                </a:solidFill>
                <a:latin typeface="+mn-lt"/>
                <a:cs typeface="+mn-cs"/>
              </a:rPr>
              <a:t>Early release days</a:t>
            </a:r>
          </a:p>
          <a:p>
            <a:pPr marL="171450" indent="-171450" fontAlgn="auto">
              <a:spcBef>
                <a:spcPts val="0"/>
              </a:spcBef>
              <a:spcAft>
                <a:spcPts val="0"/>
              </a:spcAft>
              <a:buFont typeface="Arial" pitchFamily="34" charset="0"/>
              <a:buChar char="•"/>
              <a:defRPr/>
            </a:pPr>
            <a:r>
              <a:rPr lang="en-US" sz="1050" i="1" dirty="0">
                <a:solidFill>
                  <a:srgbClr val="000000"/>
                </a:solidFill>
                <a:latin typeface="+mn-lt"/>
                <a:cs typeface="+mn-cs"/>
              </a:rPr>
              <a:t>Staff development days</a:t>
            </a:r>
          </a:p>
          <a:p>
            <a:pPr marL="171450" indent="-171450" fontAlgn="auto">
              <a:spcBef>
                <a:spcPts val="0"/>
              </a:spcBef>
              <a:spcAft>
                <a:spcPts val="0"/>
              </a:spcAft>
              <a:buFont typeface="Arial" pitchFamily="34" charset="0"/>
              <a:buChar char="•"/>
              <a:defRPr/>
            </a:pPr>
            <a:r>
              <a:rPr lang="en-US" sz="1050" i="1" dirty="0">
                <a:solidFill>
                  <a:srgbClr val="000000"/>
                </a:solidFill>
                <a:latin typeface="+mn-lt"/>
                <a:cs typeface="+mn-cs"/>
              </a:rPr>
              <a:t>Community events</a:t>
            </a:r>
          </a:p>
          <a:p>
            <a:pPr marL="171450" indent="-171450" fontAlgn="auto">
              <a:spcBef>
                <a:spcPts val="0"/>
              </a:spcBef>
              <a:spcAft>
                <a:spcPts val="0"/>
              </a:spcAft>
              <a:buFont typeface="Arial" pitchFamily="34" charset="0"/>
              <a:buChar char="•"/>
              <a:defRPr/>
            </a:pPr>
            <a:r>
              <a:rPr lang="en-US" sz="1050" i="1" dirty="0">
                <a:solidFill>
                  <a:srgbClr val="000000"/>
                </a:solidFill>
                <a:latin typeface="+mn-lt"/>
                <a:cs typeface="+mn-cs"/>
              </a:rPr>
              <a:t>Recurring events (pep rallies, picture</a:t>
            </a:r>
          </a:p>
          <a:p>
            <a:pPr fontAlgn="auto">
              <a:spcBef>
                <a:spcPts val="0"/>
              </a:spcBef>
              <a:spcAft>
                <a:spcPts val="0"/>
              </a:spcAft>
              <a:defRPr/>
            </a:pPr>
            <a:r>
              <a:rPr lang="en-US" sz="1050" i="1" dirty="0">
                <a:solidFill>
                  <a:srgbClr val="000000"/>
                </a:solidFill>
                <a:latin typeface="+mn-lt"/>
                <a:cs typeface="+mn-cs"/>
              </a:rPr>
              <a:t>     days, field trips, etc.)</a:t>
            </a:r>
          </a:p>
        </p:txBody>
      </p:sp>
    </p:spTree>
  </p:cSld>
  <p:clrMapOvr>
    <a:masterClrMapping/>
  </p:clrMapOvr>
  <p:transition spd="slow"/>
  <p:timing>
    <p:tnLst>
      <p:par>
        <p:cTn id="1" dur="indefinite" restart="never" nodeType="tmRoot"/>
      </p:par>
    </p:tnLst>
  </p:timing>
</p:sld>
</file>

<file path=ppt/theme/theme1.xml><?xml version="1.0" encoding="utf-8"?>
<a:theme xmlns:a="http://schemas.openxmlformats.org/drawingml/2006/main" name="7_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4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6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1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TotalTime>
  <Words>2185</Words>
  <Application>Microsoft Office PowerPoint</Application>
  <PresentationFormat>On-screen Show (4:3)</PresentationFormat>
  <Paragraphs>538</Paragraphs>
  <Slides>9</Slides>
  <Notes>9</Notes>
  <HiddenSlides>0</HiddenSlides>
  <MMClips>0</MMClips>
  <ScaleCrop>false</ScaleCrop>
  <HeadingPairs>
    <vt:vector size="6" baseType="variant">
      <vt:variant>
        <vt:lpstr>Fonts Used</vt:lpstr>
      </vt:variant>
      <vt:variant>
        <vt:i4>5</vt:i4>
      </vt:variant>
      <vt:variant>
        <vt:lpstr>Theme</vt:lpstr>
      </vt:variant>
      <vt:variant>
        <vt:i4>4</vt:i4>
      </vt:variant>
      <vt:variant>
        <vt:lpstr>Slide Titles</vt:lpstr>
      </vt:variant>
      <vt:variant>
        <vt:i4>9</vt:i4>
      </vt:variant>
    </vt:vector>
  </HeadingPairs>
  <TitlesOfParts>
    <vt:vector size="18" baseType="lpstr">
      <vt:lpstr>Arial</vt:lpstr>
      <vt:lpstr>Calibri</vt:lpstr>
      <vt:lpstr>Arial Narrow</vt:lpstr>
      <vt:lpstr>Wingdings</vt:lpstr>
      <vt:lpstr>Times New Roman</vt:lpstr>
      <vt:lpstr>7_Custom Design</vt:lpstr>
      <vt:lpstr>4_Office Theme</vt:lpstr>
      <vt:lpstr>6_Office Theme</vt:lpstr>
      <vt:lpstr>1_Default Design</vt:lpstr>
      <vt:lpstr>Slide 1</vt:lpstr>
      <vt:lpstr>Slide 2</vt:lpstr>
      <vt:lpstr>Slide 3</vt:lpstr>
      <vt:lpstr>Slide 4</vt:lpstr>
      <vt:lpstr>Slide 5</vt:lpstr>
      <vt:lpstr>Slide 6</vt:lpstr>
      <vt:lpstr>Slide 7</vt:lpstr>
      <vt:lpstr>Slide 8</vt:lpstr>
      <vt:lpstr>Slide 9</vt:lpstr>
    </vt:vector>
  </TitlesOfParts>
  <Company>Region 9 Education Service Center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Planning Instruction from the IFD:  Blank Templates</dc:title>
  <dc:creator>Shelby Waller</dc:creator>
  <cp:lastModifiedBy>jrstearns</cp:lastModifiedBy>
  <cp:revision>5</cp:revision>
  <dcterms:created xsi:type="dcterms:W3CDTF">2011-04-21T17:40:50Z</dcterms:created>
  <dcterms:modified xsi:type="dcterms:W3CDTF">2014-01-17T15:12:21Z</dcterms:modified>
</cp:coreProperties>
</file>